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1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y="5143500" cx="9144000"/>
  <p:notesSz cx="6858000" cy="9144000"/>
  <p:embeddedFontLst>
    <p:embeddedFont>
      <p:font typeface="Century Gothic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DAE8297-D684-40F7-9568-73160BD35F12}">
  <a:tblStyle styleId="{4DAE8297-D684-40F7-9568-73160BD35F12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font" Target="fonts/CenturyGothic-bold.fntdata"/><Relationship Id="rId25" Type="http://schemas.openxmlformats.org/officeDocument/2006/relationships/font" Target="fonts/CenturyGothic-regular.fntdata"/><Relationship Id="rId28" Type="http://schemas.openxmlformats.org/officeDocument/2006/relationships/font" Target="fonts/CenturyGothic-boldItalic.fntdata"/><Relationship Id="rId27" Type="http://schemas.openxmlformats.org/officeDocument/2006/relationships/font" Target="fonts/CenturyGothic-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43f215e3d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43f215e3d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43f215e50c_0_5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43f215e50c_0_5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43f215e50c_0_5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43f215e50c_0_5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43f215e50c_0_5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43f215e50c_0_5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43f215e50c_0_6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43f215e50c_0_6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43f215e50c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43f215e50c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43f215e50c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43f215e50c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43f215e50c_0_3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43f215e50c_0_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43f215e50c_0_3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43f215e50c_0_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068a52f835_2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068a52f835_2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43f215e50c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43f215e50c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43f215e50c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43f215e50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43f215e50c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43f215e50c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43f215e50c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43f215e50c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43f215e50c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43f215e50c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43f215e50c_0_4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43f215e50c_0_4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43f215e50c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43f215e50c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43f215e50c_0_4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43f215e50c_0_4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6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2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9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3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3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0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0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4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5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0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6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7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0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7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6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9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9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2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3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7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0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2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5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9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9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1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5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2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3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RANCO">
  <p:cSld name="CUSTOM_11">
    <p:bg>
      <p:bgPr>
        <a:solidFill>
          <a:schemeClr val="lt1"/>
        </a:solidFill>
      </p:bgPr>
    </p:bg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-G-AMARELO-LILAS">
  <p:cSld name="CUSTOM_57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-M-AMARELO-LILAS">
  <p:cSld name="CUSTOM_58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S-LILAS">
  <p:cSld name="CUSTOM_15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-M-LILAS-CINZA">
  <p:cSld name="CUSTOM_16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-P-LILAS-CINZA">
  <p:cSld name="CUSTOM_17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-G-LILAS-CINZA">
  <p:cSld name="CUSTOM_18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-P-LILAS-ROXO">
  <p:cSld name="CUSTOM_47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-M-LILAS-ROXO">
  <p:cSld name="CUSTOM_49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-G-LILAS-ROXO">
  <p:cSld name="CUSTOM_48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S-LARANJA">
  <p:cSld name="CUSTOM_19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S-AMARELO">
  <p:cSld name="BLANK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-P-LARANJA-CINZA">
  <p:cSld name="CUSTOM_20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-G-LARANJA-CINZA">
  <p:cSld name="CUSTOM_2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-M-LARANJA-CINZA">
  <p:cSld name="CUSTOM_2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-P-LARANJA-LILAS">
  <p:cSld name="CUSTOM_4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-G-LARANJA-LILAS">
  <p:cSld name="CUSTOM_4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-M-LARANJA-LILAS">
  <p:cSld name="CUSTOM_46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-P-LARANJA-ROXO">
  <p:cSld name="CUSTOM_45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-M-LARANJA-ROXO">
  <p:cSld name="CUSTOM_4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-G-LARANJA-ROXO">
  <p:cSld name="CUSTOM_4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S-ROXO">
  <p:cSld name="CUSTOM_2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-P-AMARELO-CINZA">
  <p:cSld name="CUSTOM_1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-G-ROXO-CINZA">
  <p:cSld name="CUSTOM_2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-M-ROXO-CINZA">
  <p:cSld name="CUSTOM_25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-P-ROXO-CINZA">
  <p:cSld name="CUSTOM_26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-P-ROXO-LILAS">
  <p:cSld name="CUSTOM_5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-M-ROXO-LILAS">
  <p:cSld name="CUSTOM_5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-G-ROXO-LILAS">
  <p:cSld name="CUSTOM_55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MPLES-CINZA">
  <p:cSld name="CUSTOM_27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-M-CINZA-CINZA">
  <p:cSld name="CUSTOM_28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-P-CINZA-CINZA">
  <p:cSld name="CUSTOM_29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-G-CINZA-CINZA">
  <p:cSld name="CUSTOM_30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-M-AMARELO-CINZA">
  <p:cSld name="CUSTOM_1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-P-CINZA-ROXO">
  <p:cSld name="CUSTOM_3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-G-CINZA-ROXO">
  <p:cSld name="CUSTOM_3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-M-CINZA-ROXO">
  <p:cSld name="CUSTOM_38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SPECIAL-LILAS-01" showMasterSp="0">
  <p:cSld name="Título y subtítulo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SPECIAL-LILAS-03" showMasterSp="0">
  <p:cSld name="Título y subtítulo 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5"/>
          <p:cNvSpPr txBox="1"/>
          <p:nvPr/>
        </p:nvSpPr>
        <p:spPr>
          <a:xfrm>
            <a:off x="774550" y="1322625"/>
            <a:ext cx="7139100" cy="22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highlight>
                  <a:srgbClr val="996699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The </a:t>
            </a:r>
            <a:r>
              <a:rPr b="1" lang="en" sz="1700">
                <a:solidFill>
                  <a:srgbClr val="FFFFFF"/>
                </a:solidFill>
                <a:highlight>
                  <a:srgbClr val="996699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Global Platform for the Right to the City</a:t>
            </a:r>
            <a:r>
              <a:rPr lang="en" sz="1700">
                <a:solidFill>
                  <a:srgbClr val="FFFFFF"/>
                </a:solidFill>
                <a:highlight>
                  <a:srgbClr val="996699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 is an open, </a:t>
            </a:r>
            <a:endParaRPr sz="1700">
              <a:solidFill>
                <a:srgbClr val="FFFFFF"/>
              </a:solidFill>
              <a:highlight>
                <a:srgbClr val="996699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highlight>
                  <a:srgbClr val="996699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flexible, diverse network of civil society and local government organizations committed to political action and social change through the promotion, defense and fulfillment of the Right to </a:t>
            </a:r>
            <a:endParaRPr sz="1700">
              <a:solidFill>
                <a:srgbClr val="FFFFFF"/>
              </a:solidFill>
              <a:highlight>
                <a:srgbClr val="996699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highlight>
                  <a:srgbClr val="996699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the City at all levels, paying special attention to people and communities affected by exclusion and marginalization. </a:t>
            </a:r>
            <a:endParaRPr sz="1700">
              <a:solidFill>
                <a:srgbClr val="FFFFFF"/>
              </a:solidFill>
              <a:highlight>
                <a:srgbClr val="996699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  <a:highlight>
                <a:srgbClr val="996699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FF"/>
                </a:solidFill>
                <a:highlight>
                  <a:srgbClr val="996699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b="1" lang="en" sz="1700">
                <a:solidFill>
                  <a:srgbClr val="FFFFFF"/>
                </a:solidFill>
                <a:highlight>
                  <a:srgbClr val="996699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nspire a better future for all human settlements</a:t>
            </a:r>
            <a:r>
              <a:rPr b="1" lang="en" sz="1700">
                <a:solidFill>
                  <a:srgbClr val="FFFFFF"/>
                </a:solidFill>
                <a:highlight>
                  <a:srgbClr val="996699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b="1" sz="1700">
              <a:solidFill>
                <a:srgbClr val="FFFFFF"/>
              </a:solidFill>
              <a:highlight>
                <a:srgbClr val="996699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SPECIAL-LILAS-04" showMasterSp="0">
  <p:cSld name="En blanco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6"/>
          <p:cNvSpPr txBox="1"/>
          <p:nvPr>
            <p:ph idx="12" type="sldNum"/>
          </p:nvPr>
        </p:nvSpPr>
        <p:spPr>
          <a:xfrm>
            <a:off x="8647113" y="4897963"/>
            <a:ext cx="3666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b" bIns="41900" lIns="41900" spcFirstLastPara="1" rIns="41900" wrap="square" tIns="41900">
            <a:spAutoFit/>
          </a:bodyPr>
          <a:lstStyle>
            <a:lvl1pPr indent="0" lvl="0" marL="0" marR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900"/>
          </a:p>
        </p:txBody>
      </p:sp>
      <p:sp>
        <p:nvSpPr>
          <p:cNvPr id="54" name="Google Shape;54;p46"/>
          <p:cNvSpPr txBox="1"/>
          <p:nvPr/>
        </p:nvSpPr>
        <p:spPr>
          <a:xfrm>
            <a:off x="723900" y="1235075"/>
            <a:ext cx="7139100" cy="25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1700">
                <a:solidFill>
                  <a:schemeClr val="lt1"/>
                </a:solidFill>
                <a:highlight>
                  <a:srgbClr val="996699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The GPR2C brings together social movements and organizations,</a:t>
            </a:r>
            <a:r>
              <a:rPr lang="en" sz="1700">
                <a:solidFill>
                  <a:schemeClr val="lt1"/>
                </a:solidFill>
                <a:highlight>
                  <a:srgbClr val="996699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 academics, international networks, human rights defenders, NGOs, local governments and others to collaborate towards the emergence of new emancipatory utopias and social bonds in our societies. </a:t>
            </a:r>
            <a:endParaRPr sz="1700">
              <a:solidFill>
                <a:schemeClr val="lt1"/>
              </a:solidFill>
              <a:highlight>
                <a:srgbClr val="996699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700">
              <a:solidFill>
                <a:schemeClr val="lt1"/>
              </a:solidFill>
              <a:highlight>
                <a:srgbClr val="996699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700">
                <a:solidFill>
                  <a:schemeClr val="lt1"/>
                </a:solidFill>
                <a:highlight>
                  <a:srgbClr val="996699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Together, we give </a:t>
            </a:r>
            <a:r>
              <a:rPr b="1" lang="en" sz="1700">
                <a:solidFill>
                  <a:schemeClr val="lt1"/>
                </a:solidFill>
                <a:highlight>
                  <a:srgbClr val="996699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visibility and build dialogue with those</a:t>
            </a:r>
            <a:r>
              <a:rPr lang="en" sz="1700">
                <a:solidFill>
                  <a:schemeClr val="lt1"/>
                </a:solidFill>
                <a:highlight>
                  <a:srgbClr val="996699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 already existing worldviews to create new possible collective imaginaries. </a:t>
            </a:r>
            <a:endParaRPr sz="1700">
              <a:solidFill>
                <a:schemeClr val="lt1"/>
              </a:solidFill>
              <a:highlight>
                <a:srgbClr val="996699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highlight>
                <a:srgbClr val="996699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SPECIAL-LILAS-02" showMasterSp="0">
  <p:cSld name="En blanco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7"/>
          <p:cNvSpPr txBox="1"/>
          <p:nvPr>
            <p:ph idx="12" type="sldNum"/>
          </p:nvPr>
        </p:nvSpPr>
        <p:spPr>
          <a:xfrm>
            <a:off x="8647113" y="4897963"/>
            <a:ext cx="3666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b" bIns="41900" lIns="41900" spcFirstLastPara="1" rIns="41900" wrap="square" tIns="41900">
            <a:spAutoFit/>
          </a:bodyPr>
          <a:lstStyle>
            <a:lvl1pPr indent="0" lvl="0" marL="0" marR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90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SPECIAL-LILAS-02 1" showMasterSp="0">
  <p:cSld name="En blanco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8"/>
          <p:cNvSpPr txBox="1"/>
          <p:nvPr>
            <p:ph idx="12" type="sldNum"/>
          </p:nvPr>
        </p:nvSpPr>
        <p:spPr>
          <a:xfrm>
            <a:off x="8647113" y="4897963"/>
            <a:ext cx="3666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b" bIns="41900" lIns="41900" spcFirstLastPara="1" rIns="41900" wrap="square" tIns="41900">
            <a:spAutoFit/>
          </a:bodyPr>
          <a:lstStyle>
            <a:lvl1pPr indent="0" lvl="0" marL="0" marR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90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SPECIAL-LILAS-02 1 1" showMasterSp="0">
  <p:cSld name="En blanco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9"/>
          <p:cNvSpPr txBox="1"/>
          <p:nvPr>
            <p:ph idx="12" type="sldNum"/>
          </p:nvPr>
        </p:nvSpPr>
        <p:spPr>
          <a:xfrm>
            <a:off x="8647113" y="4897963"/>
            <a:ext cx="3666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b" bIns="41900" lIns="41900" spcFirstLastPara="1" rIns="41900" wrap="square" tIns="41900">
            <a:spAutoFit/>
          </a:bodyPr>
          <a:lstStyle>
            <a:lvl1pPr indent="0" lvl="0" marL="0" marR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90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SPECIAL-LILAS-02 1 1 1" showMasterSp="0">
  <p:cSld name="En blanco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0"/>
          <p:cNvSpPr txBox="1"/>
          <p:nvPr>
            <p:ph idx="12" type="sldNum"/>
          </p:nvPr>
        </p:nvSpPr>
        <p:spPr>
          <a:xfrm>
            <a:off x="8647113" y="4897963"/>
            <a:ext cx="3666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b" bIns="41900" lIns="41900" spcFirstLastPara="1" rIns="41900" wrap="square" tIns="41900">
            <a:spAutoFit/>
          </a:bodyPr>
          <a:lstStyle>
            <a:lvl1pPr indent="0" lvl="0" marL="0" marR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spcBef>
                <a:spcPts val="0"/>
              </a:spcBef>
              <a:buNone/>
              <a:defRPr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9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-G-AMARELO-CINZA">
  <p:cSld name="CUSTOM_1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SPECIAL-AMRELO-01" showMasterSp="0">
  <p:cSld name="Título y subtítulo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SPECIAL-AMRELO-01 1" showMasterSp="0">
  <p:cSld name="Título y subtítulo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personalizado 1">
  <p:cSld name="CUSTOM_59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personalizado 1 1">
  <p:cSld name="CUSTOM_59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SPECIAL-AMRELO-03" showMasterSp="0">
  <p:cSld name="Título y subtítulo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5"/>
          <p:cNvSpPr txBox="1"/>
          <p:nvPr/>
        </p:nvSpPr>
        <p:spPr>
          <a:xfrm>
            <a:off x="1333500" y="1322625"/>
            <a:ext cx="7139100" cy="22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highlight>
                  <a:srgbClr val="993366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The </a:t>
            </a:r>
            <a:r>
              <a:rPr b="1" lang="en" sz="1700">
                <a:solidFill>
                  <a:srgbClr val="FFFFFF"/>
                </a:solidFill>
                <a:highlight>
                  <a:srgbClr val="993366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Global Platform for the Right to the City</a:t>
            </a:r>
            <a:r>
              <a:rPr lang="en" sz="1700">
                <a:solidFill>
                  <a:srgbClr val="FFFFFF"/>
                </a:solidFill>
                <a:highlight>
                  <a:srgbClr val="993366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 is an open, </a:t>
            </a:r>
            <a:endParaRPr sz="1700">
              <a:solidFill>
                <a:srgbClr val="FFFFFF"/>
              </a:solidFill>
              <a:highlight>
                <a:srgbClr val="993366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highlight>
                  <a:srgbClr val="993366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flexible, diverse network of civil society and local government organizations committed to political action and social change through the promotion, defense and fulfillment of the Right to </a:t>
            </a:r>
            <a:endParaRPr sz="1700">
              <a:solidFill>
                <a:srgbClr val="FFFFFF"/>
              </a:solidFill>
              <a:highlight>
                <a:srgbClr val="993366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highlight>
                  <a:srgbClr val="993366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the City at all levels, paying special attention to people and communities affected by exclusion and marginalization. </a:t>
            </a:r>
            <a:endParaRPr sz="1700">
              <a:solidFill>
                <a:srgbClr val="FFFFFF"/>
              </a:solidFill>
              <a:highlight>
                <a:srgbClr val="993366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  <a:highlight>
                <a:srgbClr val="993366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FF"/>
                </a:solidFill>
                <a:highlight>
                  <a:srgbClr val="993366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b="1" lang="en" sz="1700">
                <a:solidFill>
                  <a:srgbClr val="FFFFFF"/>
                </a:solidFill>
                <a:highlight>
                  <a:srgbClr val="993366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nspire a better future for all human settlements</a:t>
            </a:r>
            <a:r>
              <a:rPr b="1" lang="en" sz="1700">
                <a:solidFill>
                  <a:srgbClr val="FFFFFF"/>
                </a:solidFill>
                <a:highlight>
                  <a:srgbClr val="993366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b="1" sz="1700">
              <a:solidFill>
                <a:srgbClr val="FFFFFF"/>
              </a:solidFill>
              <a:highlight>
                <a:srgbClr val="993366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SPECIAL-AMRELO-04">
  <p:cSld name="CUSTOM_5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56"/>
          <p:cNvSpPr txBox="1"/>
          <p:nvPr/>
        </p:nvSpPr>
        <p:spPr>
          <a:xfrm>
            <a:off x="697200" y="1502950"/>
            <a:ext cx="3460200" cy="25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lt1"/>
                </a:solidFill>
                <a:highlight>
                  <a:srgbClr val="993366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Build a community of practices and knowledge </a:t>
            </a:r>
            <a:r>
              <a:rPr lang="en" sz="1700">
                <a:solidFill>
                  <a:schemeClr val="lt1"/>
                </a:solidFill>
                <a:highlight>
                  <a:srgbClr val="993366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around the Right to the City.</a:t>
            </a:r>
            <a:endParaRPr sz="1700">
              <a:solidFill>
                <a:schemeClr val="lt1"/>
              </a:solidFill>
              <a:highlight>
                <a:srgbClr val="993366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highlight>
                <a:srgbClr val="993366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lt1"/>
                </a:solidFill>
                <a:highlight>
                  <a:srgbClr val="993366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Strengthen local and national social actions and struggles</a:t>
            </a:r>
            <a:r>
              <a:rPr lang="en" sz="1700">
                <a:solidFill>
                  <a:schemeClr val="lt1"/>
                </a:solidFill>
                <a:highlight>
                  <a:srgbClr val="993366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, and international mobilizations within the framework of the Right to the City.</a:t>
            </a:r>
            <a:endParaRPr sz="1700">
              <a:solidFill>
                <a:schemeClr val="lt1"/>
              </a:solidFill>
              <a:highlight>
                <a:srgbClr val="993366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" name="Google Shape;71;p56"/>
          <p:cNvSpPr txBox="1"/>
          <p:nvPr/>
        </p:nvSpPr>
        <p:spPr>
          <a:xfrm>
            <a:off x="4221475" y="1509000"/>
            <a:ext cx="3460200" cy="28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lt1"/>
                </a:solidFill>
                <a:highlight>
                  <a:srgbClr val="993366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Advocate for changes at the international level </a:t>
            </a:r>
            <a:r>
              <a:rPr lang="en" sz="1700">
                <a:solidFill>
                  <a:schemeClr val="lt1"/>
                </a:solidFill>
                <a:highlight>
                  <a:srgbClr val="993366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(global agendas and international actors) that can represent, carry out and promote a positive impact at local, regional and national level.</a:t>
            </a:r>
            <a:endParaRPr sz="1700">
              <a:solidFill>
                <a:schemeClr val="lt1"/>
              </a:solidFill>
              <a:highlight>
                <a:srgbClr val="993366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lt1"/>
              </a:solidFill>
              <a:highlight>
                <a:srgbClr val="993366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lt1"/>
                </a:solidFill>
                <a:highlight>
                  <a:srgbClr val="993366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Ensure the implementation of the Right to the City.</a:t>
            </a:r>
            <a:endParaRPr b="1" sz="1700">
              <a:solidFill>
                <a:srgbClr val="FFFFFF"/>
              </a:solidFill>
              <a:highlight>
                <a:srgbClr val="993366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" name="Google Shape;72;p56"/>
          <p:cNvSpPr txBox="1"/>
          <p:nvPr/>
        </p:nvSpPr>
        <p:spPr>
          <a:xfrm>
            <a:off x="697200" y="456375"/>
            <a:ext cx="6083400" cy="10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75">
                <a:solidFill>
                  <a:srgbClr val="FFFFFF"/>
                </a:solidFill>
                <a:highlight>
                  <a:srgbClr val="993366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What is the GPR2C? </a:t>
            </a:r>
            <a:endParaRPr b="1" sz="2675">
              <a:solidFill>
                <a:srgbClr val="FFFFFF"/>
              </a:solidFill>
              <a:highlight>
                <a:srgbClr val="993366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75">
                <a:solidFill>
                  <a:srgbClr val="FFFFFF"/>
                </a:solidFill>
                <a:highlight>
                  <a:srgbClr val="993366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(institutional 2019 + taller planeacion) </a:t>
            </a:r>
            <a:endParaRPr sz="2100">
              <a:solidFill>
                <a:srgbClr val="FFFFFF"/>
              </a:solidFill>
              <a:highlight>
                <a:srgbClr val="993366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highlight>
                <a:srgbClr val="993366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SPECIAL-AMRELO-02">
  <p:cSld name="CUSTOM_5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SPECIAL-ROXO-01">
  <p:cSld name="CUSTOM_6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SPECIAL-ROXO-01 1">
  <p:cSld name="CUSTOM_6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SPECIAL-ROXO-01 1 1">
  <p:cSld name="CUSTOM_6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-P-AMARELO-ROXO">
  <p:cSld name="CUSTOM_50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SPECIAL-ROXO-01 1 1 1">
  <p:cSld name="CUSTOM_6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SPECIAL-ROXO-02">
  <p:cSld name="CUSTOM_6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2"/>
          <p:cNvSpPr txBox="1"/>
          <p:nvPr/>
        </p:nvSpPr>
        <p:spPr>
          <a:xfrm>
            <a:off x="1333500" y="1322625"/>
            <a:ext cx="7139100" cy="22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highlight>
                  <a:srgbClr val="993366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The </a:t>
            </a:r>
            <a:r>
              <a:rPr b="1" lang="en" sz="1700">
                <a:solidFill>
                  <a:srgbClr val="FFFFFF"/>
                </a:solidFill>
                <a:highlight>
                  <a:srgbClr val="993366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Global Platform for the Right to the City</a:t>
            </a:r>
            <a:r>
              <a:rPr lang="en" sz="1700">
                <a:solidFill>
                  <a:srgbClr val="FFFFFF"/>
                </a:solidFill>
                <a:highlight>
                  <a:srgbClr val="993366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 is an open, </a:t>
            </a:r>
            <a:endParaRPr sz="1700">
              <a:solidFill>
                <a:srgbClr val="FFFFFF"/>
              </a:solidFill>
              <a:highlight>
                <a:srgbClr val="993366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highlight>
                  <a:srgbClr val="993366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flexible, diverse network of civil society and local government organizations committed to political action and social change through the promotion, defense and fulfillment of the Right to </a:t>
            </a:r>
            <a:endParaRPr sz="1700">
              <a:solidFill>
                <a:srgbClr val="FFFFFF"/>
              </a:solidFill>
              <a:highlight>
                <a:srgbClr val="993366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highlight>
                  <a:srgbClr val="993366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the City at all levels, paying special attention to people and communities affected by exclusion and marginalization. </a:t>
            </a:r>
            <a:endParaRPr sz="1700">
              <a:solidFill>
                <a:srgbClr val="FFFFFF"/>
              </a:solidFill>
              <a:highlight>
                <a:srgbClr val="993366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  <a:highlight>
                <a:srgbClr val="993366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FF"/>
                </a:solidFill>
                <a:highlight>
                  <a:srgbClr val="993366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b="1" lang="en" sz="1700">
                <a:solidFill>
                  <a:srgbClr val="FFFFFF"/>
                </a:solidFill>
                <a:highlight>
                  <a:srgbClr val="993366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nspire a better future for all human settlements</a:t>
            </a:r>
            <a:r>
              <a:rPr b="1" lang="en" sz="1700">
                <a:solidFill>
                  <a:srgbClr val="FFFFFF"/>
                </a:solidFill>
                <a:highlight>
                  <a:srgbClr val="993366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b="1" sz="1700">
              <a:solidFill>
                <a:srgbClr val="FFFFFF"/>
              </a:solidFill>
              <a:highlight>
                <a:srgbClr val="993366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SPECIAL-ROXO-03">
  <p:cSld name="CUSTOM_7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SPECIAL-LARANJA-02">
  <p:cSld name="CUSTOM_8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64"/>
          <p:cNvSpPr txBox="1"/>
          <p:nvPr/>
        </p:nvSpPr>
        <p:spPr>
          <a:xfrm>
            <a:off x="1333500" y="1322625"/>
            <a:ext cx="7139100" cy="22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highlight>
                  <a:srgbClr val="993366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The </a:t>
            </a:r>
            <a:r>
              <a:rPr b="1" lang="en" sz="1700">
                <a:solidFill>
                  <a:srgbClr val="FFFFFF"/>
                </a:solidFill>
                <a:highlight>
                  <a:srgbClr val="993366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Global Platform for the Right to the City</a:t>
            </a:r>
            <a:r>
              <a:rPr lang="en" sz="1700">
                <a:solidFill>
                  <a:srgbClr val="FFFFFF"/>
                </a:solidFill>
                <a:highlight>
                  <a:srgbClr val="993366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 is an open, </a:t>
            </a:r>
            <a:endParaRPr sz="1700">
              <a:solidFill>
                <a:srgbClr val="FFFFFF"/>
              </a:solidFill>
              <a:highlight>
                <a:srgbClr val="993366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highlight>
                  <a:srgbClr val="993366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flexible, diverse network of civil society and local government organizations committed to political action and social change through the promotion, defense and fulfillment of the Right to </a:t>
            </a:r>
            <a:endParaRPr sz="1700">
              <a:solidFill>
                <a:srgbClr val="FFFFFF"/>
              </a:solidFill>
              <a:highlight>
                <a:srgbClr val="993366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highlight>
                  <a:srgbClr val="993366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the City at all levels, paying special attention to people and communities affected by exclusion and marginalization. </a:t>
            </a:r>
            <a:endParaRPr sz="1700">
              <a:solidFill>
                <a:srgbClr val="FFFFFF"/>
              </a:solidFill>
              <a:highlight>
                <a:srgbClr val="993366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  <a:highlight>
                <a:srgbClr val="993366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FF"/>
                </a:solidFill>
                <a:highlight>
                  <a:srgbClr val="993366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b="1" lang="en" sz="1700">
                <a:solidFill>
                  <a:srgbClr val="FFFFFF"/>
                </a:solidFill>
                <a:highlight>
                  <a:srgbClr val="993366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nspire a better future for all human settlements</a:t>
            </a:r>
            <a:r>
              <a:rPr b="1" lang="en" sz="1700">
                <a:solidFill>
                  <a:srgbClr val="FFFFFF"/>
                </a:solidFill>
                <a:highlight>
                  <a:srgbClr val="993366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b="1" sz="1700">
              <a:solidFill>
                <a:srgbClr val="FFFFFF"/>
              </a:solidFill>
              <a:highlight>
                <a:srgbClr val="993366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SPECIAL-LARANJA-02">
  <p:cSld name="CUSTOM_8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SPECIAL-LARANJA-03">
  <p:cSld name="CUSTOM_9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SPECIAL-LARANJA-03 1">
  <p:cSld name="CUSTOM_9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SPECIAL-LARANJA-03 1 1">
  <p:cSld name="CUSTOM_9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SPECIAL-LARANJA-03 1 1 1">
  <p:cSld name="CUSTOM_9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90" name="Google Shape;90;p7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91" name="Google Shape;91;p7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-G-AMARELO-ROXO">
  <p:cSld name="CUSTOM_5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-M-AMARELO-ROXO">
  <p:cSld name="CUSTOM_5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-P-AMARELO-LILAS">
  <p:cSld name="CUSTOM_56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70" Type="http://schemas.openxmlformats.org/officeDocument/2006/relationships/theme" Target="../theme/theme1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20.xml"/><Relationship Id="rId64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22.xml"/><Relationship Id="rId66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21.xml"/><Relationship Id="rId65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24.xml"/><Relationship Id="rId68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23.xml"/><Relationship Id="rId67" Type="http://schemas.openxmlformats.org/officeDocument/2006/relationships/slideLayout" Target="../slideLayouts/slideLayout67.xml"/><Relationship Id="rId60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69" Type="http://schemas.openxmlformats.org/officeDocument/2006/relationships/slideLayout" Target="../slideLayouts/slideLayout6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11.xml"/><Relationship Id="rId5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10.xml"/><Relationship Id="rId54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13.xml"/><Relationship Id="rId5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12.xml"/><Relationship Id="rId56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15.xml"/><Relationship Id="rId5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14.xml"/><Relationship Id="rId58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  <p:sldLayoutId id="2147483713" r:id="rId66"/>
    <p:sldLayoutId id="2147483714" r:id="rId67"/>
    <p:sldLayoutId id="2147483715" r:id="rId68"/>
    <p:sldLayoutId id="2147483716" r:id="rId6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2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6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2.png"/><Relationship Id="rId4" Type="http://schemas.openxmlformats.org/officeDocument/2006/relationships/image" Target="../media/image6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9.jpg"/><Relationship Id="rId4" Type="http://schemas.openxmlformats.org/officeDocument/2006/relationships/image" Target="../media/image64.jpg"/><Relationship Id="rId9" Type="http://schemas.openxmlformats.org/officeDocument/2006/relationships/image" Target="../media/image78.png"/><Relationship Id="rId5" Type="http://schemas.openxmlformats.org/officeDocument/2006/relationships/image" Target="../media/image67.jpg"/><Relationship Id="rId6" Type="http://schemas.openxmlformats.org/officeDocument/2006/relationships/image" Target="../media/image79.png"/><Relationship Id="rId7" Type="http://schemas.openxmlformats.org/officeDocument/2006/relationships/image" Target="../media/image68.jpg"/><Relationship Id="rId8" Type="http://schemas.openxmlformats.org/officeDocument/2006/relationships/image" Target="../media/image7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71"/>
          <p:cNvPicPr preferRelativeResize="0"/>
          <p:nvPr/>
        </p:nvPicPr>
        <p:blipFill rotWithShape="1">
          <a:blip r:embed="rId3">
            <a:alphaModFix/>
          </a:blip>
          <a:srcRect b="7953" l="33018" r="12727" t="18609"/>
          <a:stretch/>
        </p:blipFill>
        <p:spPr>
          <a:xfrm>
            <a:off x="3063877" y="0"/>
            <a:ext cx="608012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71"/>
          <p:cNvSpPr/>
          <p:nvPr/>
        </p:nvSpPr>
        <p:spPr>
          <a:xfrm>
            <a:off x="0" y="0"/>
            <a:ext cx="3063900" cy="5154600"/>
          </a:xfrm>
          <a:prstGeom prst="rect">
            <a:avLst/>
          </a:prstGeom>
          <a:solidFill>
            <a:srgbClr val="E9C7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71"/>
          <p:cNvSpPr txBox="1"/>
          <p:nvPr/>
        </p:nvSpPr>
        <p:spPr>
          <a:xfrm>
            <a:off x="173550" y="328125"/>
            <a:ext cx="2655900" cy="47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Vínculos entre Soberanía Alimentaria y el </a:t>
            </a:r>
            <a:r>
              <a:rPr b="1" lang="en" sz="2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b="1" lang="en" sz="2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erecho a la Ciudad </a:t>
            </a:r>
            <a:endParaRPr b="1" sz="27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13 de Septiembre de 2023</a:t>
            </a:r>
            <a:endParaRPr b="1" sz="15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Sophia Torres</a:t>
            </a:r>
            <a:endParaRPr b="1" sz="17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Plataforma Global por el Derecho a la Ciudad</a:t>
            </a:r>
            <a:endParaRPr b="1" sz="17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0"/>
          <p:cNvSpPr/>
          <p:nvPr/>
        </p:nvSpPr>
        <p:spPr>
          <a:xfrm>
            <a:off x="703000" y="380175"/>
            <a:ext cx="6849000" cy="714300"/>
          </a:xfrm>
          <a:prstGeom prst="rect">
            <a:avLst/>
          </a:prstGeom>
          <a:solidFill>
            <a:srgbClr val="FF9933"/>
          </a:solidFill>
          <a:ln cap="flat" cmpd="sng" w="9525">
            <a:solidFill>
              <a:srgbClr val="FF99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80"/>
          <p:cNvSpPr txBox="1"/>
          <p:nvPr/>
        </p:nvSpPr>
        <p:spPr>
          <a:xfrm>
            <a:off x="849500" y="433975"/>
            <a:ext cx="58404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visió</a:t>
            </a:r>
            <a:r>
              <a:rPr b="1" lang="en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 de la Soberanía Alimentaria</a:t>
            </a:r>
            <a:endParaRPr b="1"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" name="Google Shape;167;p80"/>
          <p:cNvSpPr txBox="1"/>
          <p:nvPr/>
        </p:nvSpPr>
        <p:spPr>
          <a:xfrm>
            <a:off x="623975" y="1502950"/>
            <a:ext cx="79512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"El </a:t>
            </a:r>
            <a:r>
              <a:rPr b="1" lang="en" sz="1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derecho</a:t>
            </a:r>
            <a:r>
              <a:rPr lang="en" sz="1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los pueblos a </a:t>
            </a:r>
            <a:r>
              <a:rPr b="1" lang="en" sz="1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alimentos sanos y culturalmente apropiados</a:t>
            </a:r>
            <a:r>
              <a:rPr lang="en" sz="1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producidos mediante </a:t>
            </a:r>
            <a:r>
              <a:rPr b="1" lang="en" sz="1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métodos socialmente justos y ecológicamente sensibles</a:t>
            </a:r>
            <a:r>
              <a:rPr lang="en" sz="1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Implica el derecho de los pueblos a participar en la </a:t>
            </a:r>
            <a:r>
              <a:rPr b="1" lang="en" sz="1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toma de decisiones y a definir sus propios sistemas alimentarios y agrícolas</a:t>
            </a:r>
            <a:r>
              <a:rPr lang="en" sz="1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".</a:t>
            </a:r>
            <a:endParaRPr sz="2200">
              <a:solidFill>
                <a:schemeClr val="lt1"/>
              </a:solidFill>
              <a:highlight>
                <a:srgbClr val="D19340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highlight>
                <a:srgbClr val="D19340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>
              <a:solidFill>
                <a:schemeClr val="lt1"/>
              </a:solidFill>
              <a:highlight>
                <a:srgbClr val="D19340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"Declaración de Nyéléni", 27 de febrero, 2007</a:t>
            </a:r>
            <a:endParaRPr i="1" sz="16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1"/>
          <p:cNvSpPr/>
          <p:nvPr/>
        </p:nvSpPr>
        <p:spPr>
          <a:xfrm>
            <a:off x="703000" y="380175"/>
            <a:ext cx="6849000" cy="714300"/>
          </a:xfrm>
          <a:prstGeom prst="rect">
            <a:avLst/>
          </a:prstGeom>
          <a:solidFill>
            <a:srgbClr val="FF9933"/>
          </a:solidFill>
          <a:ln cap="flat" cmpd="sng" w="9525">
            <a:solidFill>
              <a:srgbClr val="FF99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81"/>
          <p:cNvSpPr txBox="1"/>
          <p:nvPr/>
        </p:nvSpPr>
        <p:spPr>
          <a:xfrm>
            <a:off x="849500" y="433975"/>
            <a:ext cx="58404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visión de la Soberanía Alimentaria</a:t>
            </a:r>
            <a:endParaRPr b="1"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4" name="Google Shape;174;p81"/>
          <p:cNvSpPr txBox="1"/>
          <p:nvPr/>
        </p:nvSpPr>
        <p:spPr>
          <a:xfrm>
            <a:off x="623975" y="1502950"/>
            <a:ext cx="7951200" cy="31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“La soberanía alimentaria reivindica la </a:t>
            </a:r>
            <a:r>
              <a:rPr b="1" lang="en" sz="16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autonomía y la capacidad de acción de los pequeños productores</a:t>
            </a:r>
            <a:r>
              <a:rPr lang="en" sz="16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alimentos y los trabajadores frente al </a:t>
            </a:r>
            <a:r>
              <a:rPr b="1" lang="en" sz="16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creciente poder de las empresas</a:t>
            </a:r>
            <a:r>
              <a:rPr lang="en" sz="16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sobre todo el ámbito de la alimentación. En la actualidad, el movimiento está a la vanguardia del cambio sistémico real, con millones de personas de todo el mundo comprometidas y apoyando las </a:t>
            </a:r>
            <a:r>
              <a:rPr b="1" lang="en" sz="16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economías solidarias, la agroecología, los mercados territoriales, las cooperativas, la defensa de la tierra y los territorios,</a:t>
            </a:r>
            <a:r>
              <a:rPr lang="en" sz="16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los derechos de los pequeños productores de alimentos, los trabajadores, los migrantes, los pueblos indígenas, las mujeres y las personas que viven en crisis prolongadas”.</a:t>
            </a:r>
            <a:endParaRPr sz="16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lt1"/>
              </a:solidFill>
              <a:highlight>
                <a:srgbClr val="D19340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Nyéléni newsletter no 45, Septiembre 2021</a:t>
            </a:r>
            <a:endParaRPr sz="16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2"/>
          <p:cNvSpPr/>
          <p:nvPr/>
        </p:nvSpPr>
        <p:spPr>
          <a:xfrm>
            <a:off x="703000" y="380175"/>
            <a:ext cx="6849000" cy="714300"/>
          </a:xfrm>
          <a:prstGeom prst="rect">
            <a:avLst/>
          </a:prstGeom>
          <a:solidFill>
            <a:srgbClr val="FF9933"/>
          </a:solidFill>
          <a:ln cap="flat" cmpd="sng" w="9525">
            <a:solidFill>
              <a:srgbClr val="FF99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82"/>
          <p:cNvSpPr txBox="1"/>
          <p:nvPr/>
        </p:nvSpPr>
        <p:spPr>
          <a:xfrm>
            <a:off x="849500" y="433975"/>
            <a:ext cx="58404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Elementos estructurantes</a:t>
            </a:r>
            <a:endParaRPr b="1"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1" name="Google Shape;181;p82"/>
          <p:cNvSpPr txBox="1"/>
          <p:nvPr/>
        </p:nvSpPr>
        <p:spPr>
          <a:xfrm>
            <a:off x="302375" y="1195875"/>
            <a:ext cx="7593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Entendiendo las ciudades y los asentamientos humanos como fenómenos complejos, el Derecho a la Ciudad se basa en tres ideas interdependientes o "pilares".</a:t>
            </a:r>
            <a:endParaRPr>
              <a:highlight>
                <a:schemeClr val="lt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2" name="Google Shape;182;p82"/>
          <p:cNvSpPr/>
          <p:nvPr/>
        </p:nvSpPr>
        <p:spPr>
          <a:xfrm>
            <a:off x="1416875" y="2588800"/>
            <a:ext cx="1621800" cy="1476900"/>
          </a:xfrm>
          <a:prstGeom prst="triangle">
            <a:avLst>
              <a:gd fmla="val 50000" name="adj"/>
            </a:avLst>
          </a:prstGeom>
          <a:solidFill>
            <a:srgbClr val="FF6633"/>
          </a:solidFill>
          <a:ln cap="flat" cmpd="sng" w="9525">
            <a:solidFill>
              <a:srgbClr val="FF66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82"/>
          <p:cNvSpPr txBox="1"/>
          <p:nvPr/>
        </p:nvSpPr>
        <p:spPr>
          <a:xfrm>
            <a:off x="1662575" y="3356675"/>
            <a:ext cx="1130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Ciudades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84" name="Google Shape;184;p82"/>
          <p:cNvSpPr/>
          <p:nvPr/>
        </p:nvSpPr>
        <p:spPr>
          <a:xfrm>
            <a:off x="1662725" y="2030775"/>
            <a:ext cx="1130100" cy="48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FF6633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dimensión</a:t>
            </a:r>
            <a:endParaRPr b="1" sz="1300">
              <a:solidFill>
                <a:srgbClr val="FF663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6633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política </a:t>
            </a:r>
            <a:endParaRPr b="1" sz="1300">
              <a:solidFill>
                <a:srgbClr val="FF6633"/>
              </a:solidFill>
            </a:endParaRPr>
          </a:p>
        </p:txBody>
      </p:sp>
      <p:sp>
        <p:nvSpPr>
          <p:cNvPr id="185" name="Google Shape;185;p82"/>
          <p:cNvSpPr/>
          <p:nvPr/>
        </p:nvSpPr>
        <p:spPr>
          <a:xfrm>
            <a:off x="2681075" y="4176500"/>
            <a:ext cx="1130100" cy="48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FF6633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dimensión</a:t>
            </a:r>
            <a:endParaRPr b="1" sz="1300">
              <a:solidFill>
                <a:srgbClr val="FF663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6633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simbólica </a:t>
            </a:r>
            <a:endParaRPr b="1" sz="1300">
              <a:solidFill>
                <a:srgbClr val="FF6633"/>
              </a:solidFill>
            </a:endParaRPr>
          </a:p>
        </p:txBody>
      </p:sp>
      <p:sp>
        <p:nvSpPr>
          <p:cNvPr id="186" name="Google Shape;186;p82"/>
          <p:cNvSpPr/>
          <p:nvPr/>
        </p:nvSpPr>
        <p:spPr>
          <a:xfrm>
            <a:off x="652675" y="4176500"/>
            <a:ext cx="1130100" cy="48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FF6633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dimensión</a:t>
            </a:r>
            <a:endParaRPr b="1" sz="1300">
              <a:solidFill>
                <a:srgbClr val="FF663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6633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material </a:t>
            </a:r>
            <a:endParaRPr b="1" sz="1300">
              <a:solidFill>
                <a:srgbClr val="FF6633"/>
              </a:solidFill>
            </a:endParaRPr>
          </a:p>
        </p:txBody>
      </p:sp>
      <p:sp>
        <p:nvSpPr>
          <p:cNvPr id="187" name="Google Shape;187;p82"/>
          <p:cNvSpPr/>
          <p:nvPr/>
        </p:nvSpPr>
        <p:spPr>
          <a:xfrm>
            <a:off x="5976150" y="2562500"/>
            <a:ext cx="1621800" cy="1476900"/>
          </a:xfrm>
          <a:prstGeom prst="triangle">
            <a:avLst>
              <a:gd fmla="val 50000" name="adj"/>
            </a:avLst>
          </a:prstGeom>
          <a:solidFill>
            <a:srgbClr val="FF6633"/>
          </a:solidFill>
          <a:ln cap="flat" cmpd="sng" w="9525">
            <a:solidFill>
              <a:srgbClr val="FF66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82"/>
          <p:cNvSpPr txBox="1"/>
          <p:nvPr/>
        </p:nvSpPr>
        <p:spPr>
          <a:xfrm>
            <a:off x="6395550" y="3330375"/>
            <a:ext cx="783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R2C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89" name="Google Shape;189;p82"/>
          <p:cNvSpPr/>
          <p:nvPr/>
        </p:nvSpPr>
        <p:spPr>
          <a:xfrm>
            <a:off x="6222000" y="2004475"/>
            <a:ext cx="1130100" cy="48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6633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b="1" lang="en" sz="1300">
                <a:solidFill>
                  <a:srgbClr val="FF6633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gencia</a:t>
            </a:r>
            <a:endParaRPr b="1" sz="1300">
              <a:solidFill>
                <a:srgbClr val="FF6633"/>
              </a:solidFill>
              <a:highlight>
                <a:schemeClr val="lt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FF6633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política</a:t>
            </a:r>
            <a:endParaRPr b="1" sz="1300">
              <a:solidFill>
                <a:srgbClr val="FF6633"/>
              </a:solidFill>
              <a:highlight>
                <a:schemeClr val="lt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0" name="Google Shape;190;p82"/>
          <p:cNvSpPr/>
          <p:nvPr/>
        </p:nvSpPr>
        <p:spPr>
          <a:xfrm>
            <a:off x="7240350" y="4108125"/>
            <a:ext cx="1386000" cy="48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6633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diversidad sociocultural</a:t>
            </a:r>
            <a:endParaRPr b="1" sz="1300">
              <a:solidFill>
                <a:srgbClr val="FF6633"/>
              </a:solidFill>
            </a:endParaRPr>
          </a:p>
        </p:txBody>
      </p:sp>
      <p:sp>
        <p:nvSpPr>
          <p:cNvPr id="191" name="Google Shape;191;p82"/>
          <p:cNvSpPr/>
          <p:nvPr/>
        </p:nvSpPr>
        <p:spPr>
          <a:xfrm>
            <a:off x="4660950" y="4074000"/>
            <a:ext cx="1974000" cy="76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6633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distribución espacialmente justa de los recursos</a:t>
            </a:r>
            <a:r>
              <a:rPr b="1" lang="en" sz="1300">
                <a:solidFill>
                  <a:srgbClr val="FF6633"/>
                </a:solidFill>
                <a:highlight>
                  <a:schemeClr val="lt1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  </a:t>
            </a:r>
            <a:endParaRPr b="1" sz="1300">
              <a:solidFill>
                <a:srgbClr val="FF6633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83"/>
          <p:cNvPicPr preferRelativeResize="0"/>
          <p:nvPr/>
        </p:nvPicPr>
        <p:blipFill rotWithShape="1">
          <a:blip r:embed="rId3">
            <a:alphaModFix/>
          </a:blip>
          <a:srcRect b="29541" l="40954" r="18107" t="29716"/>
          <a:stretch/>
        </p:blipFill>
        <p:spPr>
          <a:xfrm>
            <a:off x="844450" y="445800"/>
            <a:ext cx="6597551" cy="410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9C741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84"/>
          <p:cNvSpPr txBox="1"/>
          <p:nvPr/>
        </p:nvSpPr>
        <p:spPr>
          <a:xfrm>
            <a:off x="482550" y="970150"/>
            <a:ext cx="8313000" cy="38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 mirada desde los componentes del </a:t>
            </a:r>
            <a:endParaRPr b="1" sz="5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Derecho a la Ciudad</a:t>
            </a:r>
            <a:endParaRPr b="1" sz="5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9C741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9800" y="152400"/>
            <a:ext cx="4838702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9C741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86"/>
          <p:cNvPicPr preferRelativeResize="0"/>
          <p:nvPr/>
        </p:nvPicPr>
        <p:blipFill rotWithShape="1">
          <a:blip r:embed="rId3">
            <a:alphaModFix/>
          </a:blip>
          <a:srcRect b="19723" l="47066" r="26413" t="19080"/>
          <a:stretch/>
        </p:blipFill>
        <p:spPr>
          <a:xfrm>
            <a:off x="6262125" y="866400"/>
            <a:ext cx="2182424" cy="314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86"/>
          <p:cNvPicPr preferRelativeResize="0"/>
          <p:nvPr/>
        </p:nvPicPr>
        <p:blipFill rotWithShape="1">
          <a:blip r:embed="rId4">
            <a:alphaModFix/>
          </a:blip>
          <a:srcRect b="8075" l="42546" r="21924" t="19176"/>
          <a:stretch/>
        </p:blipFill>
        <p:spPr>
          <a:xfrm>
            <a:off x="643658" y="866400"/>
            <a:ext cx="2459416" cy="314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11700" y="866400"/>
            <a:ext cx="2225300" cy="314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9C741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8" name="Google Shape;218;p87"/>
          <p:cNvGraphicFramePr/>
          <p:nvPr/>
        </p:nvGraphicFramePr>
        <p:xfrm>
          <a:off x="1095375" y="2686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{4DAE8297-D684-40F7-9568-73160BD35F12}</a:tableStyleId>
              </a:tblPr>
              <a:tblGrid>
                <a:gridCol w="2038350"/>
                <a:gridCol w="4914900"/>
              </a:tblGrid>
              <a:tr h="200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rgbClr val="FFFFFF"/>
                          </a:solidFill>
                        </a:rPr>
                        <a:t>Componente</a:t>
                      </a:r>
                      <a:endParaRPr b="1" sz="11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41B4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rgbClr val="FFFFFF"/>
                          </a:solidFill>
                        </a:rPr>
                        <a:t>Indicador</a:t>
                      </a:r>
                      <a:endParaRPr b="1" sz="11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41B47"/>
                    </a:solidFill>
                  </a:tcPr>
                </a:tc>
              </a:tr>
              <a:tr h="200025"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Igualdad de Género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1.1 Atención a víctimas de violencias machistas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</a:tr>
              <a:tr h="20002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1.2 Política de cuidados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</a:tr>
              <a:tr h="200025"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Ciudadanía Inclusiva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2.1 Políticas de ampliación de derechos de ciudadanía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0002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2.2 Exclusión del padrón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00025"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No discriminación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3.1 Oficinas anti-discriminación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</a:tr>
              <a:tr h="20002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3.2 Acciones afirmativas en la contratación municipal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</a:tr>
              <a:tr h="200025"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Participación política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4.1 Presupuestos participativos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0002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4.2 Leyes de iniciativa popular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00025">
                <a:tc row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Función social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5.1 Protección del derecho a una vivienda adecuada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</a:tr>
              <a:tr h="20002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5.2 Medidas anti-especulación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</a:tr>
              <a:tr h="20002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5.3 Políticas para reforzar la asequibilidad del transporte público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</a:tr>
              <a:tr h="200025">
                <a:tc rowSpan="4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Espacios públicos y servicios de calidad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6.1 Diversidad de uso del espacio público para actividades de economía informal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0002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6.2 Remunicipalización de servicios básicos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0002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6.3 Alianzas público-comunitarias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0002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6.4 Diversidad y representatividad de la memoria histórica de/en la ciudad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00025"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Economías diversas e inclusivas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7.1 Economía Social y Solidaria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</a:tr>
              <a:tr h="20002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7.2 Comercio local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D1DC"/>
                    </a:solidFill>
                  </a:tcPr>
                </a:tc>
              </a:tr>
              <a:tr h="200025">
                <a:tc rowSpan="5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Vínculos urbano-rurales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8.1 Apoyo a iniciativas agroecológicas, huertos urbanos y mercados de proximidad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0002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8.2 Medidas de pacificación de calles y espacios públicos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0002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8.3 Políticas específicas de fomento al uso de bicicletas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0002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8.4 Ampliación de parques, áreas verdes y de conservación natural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0002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u="none" cap="none" strike="noStrike"/>
                        <a:t>8.5 Reciclaje</a:t>
                      </a:r>
                      <a:endParaRPr sz="1000" u="none" cap="none" strike="noStrike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88"/>
          <p:cNvSpPr txBox="1"/>
          <p:nvPr/>
        </p:nvSpPr>
        <p:spPr>
          <a:xfrm>
            <a:off x="1335075" y="1866250"/>
            <a:ext cx="4916100" cy="8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200">
                <a:solidFill>
                  <a:srgbClr val="9933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Gracias</a:t>
            </a:r>
            <a:r>
              <a:rPr b="1" lang="en" sz="8200">
                <a:solidFill>
                  <a:srgbClr val="9933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! </a:t>
            </a:r>
            <a:endParaRPr b="1" sz="8200">
              <a:solidFill>
                <a:srgbClr val="99336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4" name="Google Shape;224;p88"/>
          <p:cNvSpPr txBox="1"/>
          <p:nvPr/>
        </p:nvSpPr>
        <p:spPr>
          <a:xfrm>
            <a:off x="5344398" y="270072"/>
            <a:ext cx="37158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contact@right2city.org</a:t>
            </a:r>
            <a:endParaRPr b="1" sz="600">
              <a:solidFill>
                <a:schemeClr val="lt1"/>
              </a:solidFill>
            </a:endParaRPr>
          </a:p>
        </p:txBody>
      </p:sp>
      <p:pic>
        <p:nvPicPr>
          <p:cNvPr id="225" name="Google Shape;225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20603" y="627553"/>
            <a:ext cx="224918" cy="224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20603" y="893744"/>
            <a:ext cx="224918" cy="224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20603" y="1130302"/>
            <a:ext cx="224918" cy="224916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88"/>
          <p:cNvSpPr txBox="1"/>
          <p:nvPr/>
        </p:nvSpPr>
        <p:spPr>
          <a:xfrm>
            <a:off x="5696474" y="627550"/>
            <a:ext cx="2166600" cy="2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@Right2City</a:t>
            </a:r>
            <a:endParaRPr b="1" sz="400"/>
          </a:p>
        </p:txBody>
      </p:sp>
      <p:sp>
        <p:nvSpPr>
          <p:cNvPr id="229" name="Google Shape;229;p88"/>
          <p:cNvSpPr txBox="1"/>
          <p:nvPr/>
        </p:nvSpPr>
        <p:spPr>
          <a:xfrm>
            <a:off x="5696474" y="873100"/>
            <a:ext cx="2166600" cy="2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@Right2CityGP</a:t>
            </a:r>
            <a:endParaRPr b="1" sz="400"/>
          </a:p>
        </p:txBody>
      </p:sp>
      <p:sp>
        <p:nvSpPr>
          <p:cNvPr id="230" name="Google Shape;230;p88"/>
          <p:cNvSpPr txBox="1"/>
          <p:nvPr/>
        </p:nvSpPr>
        <p:spPr>
          <a:xfrm>
            <a:off x="5696474" y="1118651"/>
            <a:ext cx="1999500" cy="2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@right2city</a:t>
            </a:r>
            <a:endParaRPr b="1" sz="400"/>
          </a:p>
        </p:txBody>
      </p:sp>
      <p:sp>
        <p:nvSpPr>
          <p:cNvPr id="231" name="Google Shape;231;p88"/>
          <p:cNvSpPr txBox="1"/>
          <p:nvPr/>
        </p:nvSpPr>
        <p:spPr>
          <a:xfrm>
            <a:off x="4413604" y="4538686"/>
            <a:ext cx="22389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72286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#Right2City</a:t>
            </a:r>
            <a:endParaRPr sz="1100">
              <a:solidFill>
                <a:srgbClr val="72286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9C741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2"/>
          <p:cNvSpPr txBox="1"/>
          <p:nvPr/>
        </p:nvSpPr>
        <p:spPr>
          <a:xfrm>
            <a:off x="405775" y="312150"/>
            <a:ext cx="84885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highlight>
                  <a:srgbClr val="D19340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La Plataforma Global por el Derecho a la Ciudad </a:t>
            </a:r>
            <a:r>
              <a:rPr lang="en" sz="2000">
                <a:solidFill>
                  <a:srgbClr val="FFFFFF"/>
                </a:solidFill>
                <a:highlight>
                  <a:srgbClr val="D19340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(GPR2C) es una red abierta, flexible y diversa de organizaciones de la sociedad civil y de gobiernos locales comprometidas con la acción política y el cambio social a través de la </a:t>
            </a:r>
            <a:r>
              <a:rPr b="1" lang="en" sz="2000">
                <a:solidFill>
                  <a:srgbClr val="FFFFFF"/>
                </a:solidFill>
                <a:highlight>
                  <a:srgbClr val="D19340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promoción, defensa y cumplimiento del Derecho a la Ciudad </a:t>
            </a:r>
            <a:r>
              <a:rPr lang="en" sz="2000">
                <a:solidFill>
                  <a:srgbClr val="FFFFFF"/>
                </a:solidFill>
                <a:highlight>
                  <a:srgbClr val="D19340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" sz="2000">
                <a:solidFill>
                  <a:srgbClr val="FFFFFF"/>
                </a:solidFill>
                <a:highlight>
                  <a:srgbClr val="D19340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 todas las esferas, prestando especial atención a las personas y comunidades afectadas por la exclusión y la marginación.</a:t>
            </a:r>
            <a:endParaRPr sz="2000">
              <a:solidFill>
                <a:srgbClr val="FFFFFF"/>
              </a:solidFill>
              <a:highlight>
                <a:srgbClr val="D19340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4" name="Google Shape;104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0153" y="2912770"/>
            <a:ext cx="4214875" cy="1972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33766" y="2912766"/>
            <a:ext cx="2630081" cy="1972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9C741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73"/>
          <p:cNvSpPr txBox="1"/>
          <p:nvPr/>
        </p:nvSpPr>
        <p:spPr>
          <a:xfrm>
            <a:off x="482550" y="1351150"/>
            <a:ext cx="8313000" cy="29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es el </a:t>
            </a:r>
            <a:endParaRPr b="1" sz="5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Derecho a la Ciudad?</a:t>
            </a:r>
            <a:endParaRPr b="1" sz="5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9C741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4"/>
          <p:cNvSpPr txBox="1"/>
          <p:nvPr/>
        </p:nvSpPr>
        <p:spPr>
          <a:xfrm>
            <a:off x="634375" y="997950"/>
            <a:ext cx="8115600" cy="28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FFFF"/>
                </a:solidFill>
                <a:highlight>
                  <a:srgbClr val="D19340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El Derecho a la Ciudad es el derecho de todos los habitantes, presentes y futuros, permanentes y temporales, a habitar, usar, ocupar, producir, gobernar y disfrutar de ciudades, pueblos y asentamientos humanos justos, inclusivos, seguros y sostenibles, definidos como bienes comunes esenciales para una vida plena y digna.</a:t>
            </a:r>
            <a:endParaRPr b="1" sz="2500">
              <a:solidFill>
                <a:srgbClr val="FFFFFF"/>
              </a:solidFill>
              <a:highlight>
                <a:srgbClr val="D19340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9C741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5"/>
          <p:cNvSpPr txBox="1"/>
          <p:nvPr/>
        </p:nvSpPr>
        <p:spPr>
          <a:xfrm>
            <a:off x="710575" y="540750"/>
            <a:ext cx="78084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highlight>
                  <a:srgbClr val="D19340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El Derecho a la Ciudad es un </a:t>
            </a:r>
            <a:r>
              <a:rPr b="1" lang="en" sz="2400">
                <a:solidFill>
                  <a:srgbClr val="FFFFFF"/>
                </a:solidFill>
                <a:highlight>
                  <a:srgbClr val="D19340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derecho colectivo </a:t>
            </a:r>
            <a:r>
              <a:rPr lang="en" sz="2400">
                <a:solidFill>
                  <a:srgbClr val="FFFFFF"/>
                </a:solidFill>
                <a:highlight>
                  <a:srgbClr val="D19340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que pone de relieve la </a:t>
            </a:r>
            <a:r>
              <a:rPr b="1" lang="en" sz="2400">
                <a:solidFill>
                  <a:srgbClr val="FFFFFF"/>
                </a:solidFill>
                <a:highlight>
                  <a:srgbClr val="D19340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integralidad territorial </a:t>
            </a:r>
            <a:r>
              <a:rPr lang="en" sz="2400">
                <a:solidFill>
                  <a:srgbClr val="FFFFFF"/>
                </a:solidFill>
                <a:highlight>
                  <a:srgbClr val="D19340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y la </a:t>
            </a:r>
            <a:r>
              <a:rPr b="1" lang="en" sz="2400">
                <a:solidFill>
                  <a:srgbClr val="FFFFFF"/>
                </a:solidFill>
                <a:highlight>
                  <a:srgbClr val="D19340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interdependencia de todos los derechos</a:t>
            </a:r>
            <a:r>
              <a:rPr lang="en" sz="2400">
                <a:solidFill>
                  <a:srgbClr val="FFFFFF"/>
                </a:solidFill>
                <a:highlight>
                  <a:srgbClr val="D19340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 civiles, políticos, económicos, sociales, culturales y medioambientales internacionalmente reconocidos, tal y como se regulan en los tratados internacionales de derechos humanos, aportándoles la </a:t>
            </a:r>
            <a:r>
              <a:rPr b="1" lang="en" sz="2400">
                <a:solidFill>
                  <a:srgbClr val="FFFFFF"/>
                </a:solidFill>
                <a:highlight>
                  <a:srgbClr val="D19340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dimensión territorial </a:t>
            </a:r>
            <a:r>
              <a:rPr lang="en" sz="2400">
                <a:solidFill>
                  <a:srgbClr val="FFFFFF"/>
                </a:solidFill>
                <a:highlight>
                  <a:srgbClr val="D19340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y un enfoque centrado en unos </a:t>
            </a:r>
            <a:r>
              <a:rPr b="1" lang="en" sz="2400">
                <a:solidFill>
                  <a:srgbClr val="FFFFFF"/>
                </a:solidFill>
                <a:highlight>
                  <a:srgbClr val="D19340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niveles de vida adecuados</a:t>
            </a:r>
            <a:r>
              <a:rPr lang="en" sz="2400">
                <a:solidFill>
                  <a:srgbClr val="FFFFFF"/>
                </a:solidFill>
                <a:highlight>
                  <a:srgbClr val="D19340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 y en la </a:t>
            </a:r>
            <a:r>
              <a:rPr b="1" lang="en" sz="2400">
                <a:solidFill>
                  <a:srgbClr val="FFFFFF"/>
                </a:solidFill>
                <a:highlight>
                  <a:srgbClr val="D19340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preservación del medio ambiente.</a:t>
            </a:r>
            <a:endParaRPr b="1" sz="2400">
              <a:solidFill>
                <a:srgbClr val="FFFFFF"/>
              </a:solidFill>
              <a:highlight>
                <a:srgbClr val="D19340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9C741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6"/>
          <p:cNvSpPr txBox="1"/>
          <p:nvPr/>
        </p:nvSpPr>
        <p:spPr>
          <a:xfrm>
            <a:off x="667800" y="935550"/>
            <a:ext cx="78084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highlight>
                  <a:srgbClr val="D19340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Como c</a:t>
            </a:r>
            <a:r>
              <a:rPr b="1" lang="en" sz="2400">
                <a:solidFill>
                  <a:srgbClr val="FFFFFF"/>
                </a:solidFill>
                <a:highlight>
                  <a:srgbClr val="D19340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oncepto político "paraguas" </a:t>
            </a:r>
            <a:r>
              <a:rPr lang="en" sz="2400">
                <a:solidFill>
                  <a:srgbClr val="FFFFFF"/>
                </a:solidFill>
                <a:highlight>
                  <a:srgbClr val="D19340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basado en derechos, el Derecho a la Ciudad ayuda a </a:t>
            </a:r>
            <a:r>
              <a:rPr b="1" lang="en" sz="2400">
                <a:solidFill>
                  <a:srgbClr val="FFFFFF"/>
                </a:solidFill>
                <a:highlight>
                  <a:srgbClr val="D19340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orientar, unificar y potenciar y fortalecer</a:t>
            </a:r>
            <a:r>
              <a:rPr lang="en" sz="2400">
                <a:solidFill>
                  <a:srgbClr val="FFFFFF"/>
                </a:solidFill>
                <a:highlight>
                  <a:srgbClr val="D19340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 el trabajo local de los </a:t>
            </a:r>
            <a:r>
              <a:rPr b="1" lang="en" sz="2400">
                <a:solidFill>
                  <a:srgbClr val="FFFFFF"/>
                </a:solidFill>
                <a:highlight>
                  <a:srgbClr val="D19340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movimientos sociales urbanos</a:t>
            </a:r>
            <a:r>
              <a:rPr lang="en" sz="2400">
                <a:solidFill>
                  <a:srgbClr val="FFFFFF"/>
                </a:solidFill>
                <a:highlight>
                  <a:srgbClr val="D19340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 en curso y en aceleración en las diferentes dimensiones de la lucha social en relación con el hábitat urbano y una </a:t>
            </a:r>
            <a:r>
              <a:rPr b="1" lang="en" sz="2400">
                <a:solidFill>
                  <a:srgbClr val="FFFFFF"/>
                </a:solidFill>
                <a:highlight>
                  <a:srgbClr val="D19340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comprensión integral y socioecológica de nuestros territorios.</a:t>
            </a:r>
            <a:endParaRPr b="1" sz="2400">
              <a:solidFill>
                <a:srgbClr val="FFFFFF"/>
              </a:solidFill>
              <a:highlight>
                <a:srgbClr val="D19340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6" name="Google Shape;126;p76"/>
          <p:cNvSpPr txBox="1"/>
          <p:nvPr/>
        </p:nvSpPr>
        <p:spPr>
          <a:xfrm>
            <a:off x="2171450" y="2204350"/>
            <a:ext cx="6317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9C741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7"/>
          <p:cNvSpPr/>
          <p:nvPr/>
        </p:nvSpPr>
        <p:spPr>
          <a:xfrm>
            <a:off x="0" y="2292100"/>
            <a:ext cx="9144000" cy="355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2" name="Google Shape;132;p77"/>
          <p:cNvCxnSpPr/>
          <p:nvPr/>
        </p:nvCxnSpPr>
        <p:spPr>
          <a:xfrm>
            <a:off x="930500" y="794550"/>
            <a:ext cx="11100" cy="1683900"/>
          </a:xfrm>
          <a:prstGeom prst="straightConnector1">
            <a:avLst/>
          </a:prstGeom>
          <a:noFill/>
          <a:ln cap="flat" cmpd="sng" w="19050">
            <a:solidFill>
              <a:srgbClr val="72286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33" name="Google Shape;133;p77"/>
          <p:cNvCxnSpPr/>
          <p:nvPr/>
        </p:nvCxnSpPr>
        <p:spPr>
          <a:xfrm flipH="1">
            <a:off x="2553500" y="2512000"/>
            <a:ext cx="1800" cy="964500"/>
          </a:xfrm>
          <a:prstGeom prst="straightConnector1">
            <a:avLst/>
          </a:prstGeom>
          <a:noFill/>
          <a:ln cap="flat" cmpd="sng" w="19050">
            <a:solidFill>
              <a:srgbClr val="72286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34" name="Google Shape;134;p77"/>
          <p:cNvCxnSpPr/>
          <p:nvPr/>
        </p:nvCxnSpPr>
        <p:spPr>
          <a:xfrm>
            <a:off x="3359325" y="794550"/>
            <a:ext cx="11100" cy="1683900"/>
          </a:xfrm>
          <a:prstGeom prst="straightConnector1">
            <a:avLst/>
          </a:prstGeom>
          <a:noFill/>
          <a:ln cap="flat" cmpd="sng" w="19050">
            <a:solidFill>
              <a:srgbClr val="72286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35" name="Google Shape;135;p77"/>
          <p:cNvCxnSpPr/>
          <p:nvPr/>
        </p:nvCxnSpPr>
        <p:spPr>
          <a:xfrm>
            <a:off x="6477500" y="2478450"/>
            <a:ext cx="11100" cy="1683900"/>
          </a:xfrm>
          <a:prstGeom prst="straightConnector1">
            <a:avLst/>
          </a:prstGeom>
          <a:noFill/>
          <a:ln cap="flat" cmpd="sng" w="19050">
            <a:solidFill>
              <a:srgbClr val="72286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36" name="Google Shape;136;p77"/>
          <p:cNvCxnSpPr/>
          <p:nvPr/>
        </p:nvCxnSpPr>
        <p:spPr>
          <a:xfrm>
            <a:off x="7365250" y="870750"/>
            <a:ext cx="11100" cy="1683900"/>
          </a:xfrm>
          <a:prstGeom prst="straightConnector1">
            <a:avLst/>
          </a:prstGeom>
          <a:noFill/>
          <a:ln cap="flat" cmpd="sng" w="19050">
            <a:solidFill>
              <a:srgbClr val="722862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137" name="Google Shape;137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0750" y="296100"/>
            <a:ext cx="1400250" cy="1867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5100" y="2954825"/>
            <a:ext cx="2136375" cy="15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2922" y="251584"/>
            <a:ext cx="1296350" cy="195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77"/>
          <p:cNvPicPr preferRelativeResize="0"/>
          <p:nvPr/>
        </p:nvPicPr>
        <p:blipFill rotWithShape="1">
          <a:blip r:embed="rId6">
            <a:alphaModFix/>
          </a:blip>
          <a:srcRect b="19634" l="47305" r="25726" t="19840"/>
          <a:stretch/>
        </p:blipFill>
        <p:spPr>
          <a:xfrm>
            <a:off x="5163925" y="320792"/>
            <a:ext cx="1296349" cy="181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7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37451" y="320800"/>
            <a:ext cx="1508800" cy="180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7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62230" y="2954825"/>
            <a:ext cx="1599070" cy="155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77"/>
          <p:cNvSpPr txBox="1"/>
          <p:nvPr/>
        </p:nvSpPr>
        <p:spPr>
          <a:xfrm>
            <a:off x="5880650" y="4132925"/>
            <a:ext cx="929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D7741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2014</a:t>
            </a:r>
            <a:endParaRPr b="1" sz="1100">
              <a:solidFill>
                <a:srgbClr val="D77410"/>
              </a:solidFill>
            </a:endParaRPr>
          </a:p>
        </p:txBody>
      </p:sp>
      <p:pic>
        <p:nvPicPr>
          <p:cNvPr id="144" name="Google Shape;144;p77"/>
          <p:cNvPicPr preferRelativeResize="0"/>
          <p:nvPr/>
        </p:nvPicPr>
        <p:blipFill rotWithShape="1">
          <a:blip r:embed="rId9">
            <a:alphaModFix/>
          </a:blip>
          <a:srcRect b="0" l="28392" r="1882" t="0"/>
          <a:stretch/>
        </p:blipFill>
        <p:spPr>
          <a:xfrm>
            <a:off x="261950" y="2919550"/>
            <a:ext cx="1939666" cy="155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77"/>
          <p:cNvSpPr txBox="1"/>
          <p:nvPr/>
        </p:nvSpPr>
        <p:spPr>
          <a:xfrm>
            <a:off x="2226875" y="3447125"/>
            <a:ext cx="9297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D7741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2001</a:t>
            </a:r>
            <a:endParaRPr b="1" sz="2100">
              <a:solidFill>
                <a:srgbClr val="D7741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D7741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-</a:t>
            </a:r>
            <a:endParaRPr b="1" sz="2100">
              <a:solidFill>
                <a:srgbClr val="D7741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D7741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2005</a:t>
            </a:r>
            <a:endParaRPr b="1" sz="1100">
              <a:solidFill>
                <a:srgbClr val="D77410"/>
              </a:solidFill>
            </a:endParaRPr>
          </a:p>
        </p:txBody>
      </p:sp>
      <p:sp>
        <p:nvSpPr>
          <p:cNvPr id="146" name="Google Shape;146;p77"/>
          <p:cNvSpPr txBox="1"/>
          <p:nvPr/>
        </p:nvSpPr>
        <p:spPr>
          <a:xfrm>
            <a:off x="185750" y="1828725"/>
            <a:ext cx="929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D7741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1968</a:t>
            </a:r>
            <a:endParaRPr b="1" sz="1100">
              <a:solidFill>
                <a:srgbClr val="D77410"/>
              </a:solidFill>
            </a:endParaRPr>
          </a:p>
        </p:txBody>
      </p:sp>
      <p:sp>
        <p:nvSpPr>
          <p:cNvPr id="147" name="Google Shape;147;p77"/>
          <p:cNvSpPr txBox="1"/>
          <p:nvPr/>
        </p:nvSpPr>
        <p:spPr>
          <a:xfrm>
            <a:off x="6611863" y="1828725"/>
            <a:ext cx="929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D7741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2016</a:t>
            </a:r>
            <a:endParaRPr b="1" sz="1100">
              <a:solidFill>
                <a:srgbClr val="D77410"/>
              </a:solidFill>
            </a:endParaRPr>
          </a:p>
        </p:txBody>
      </p:sp>
      <p:sp>
        <p:nvSpPr>
          <p:cNvPr id="148" name="Google Shape;148;p77"/>
          <p:cNvSpPr txBox="1"/>
          <p:nvPr/>
        </p:nvSpPr>
        <p:spPr>
          <a:xfrm>
            <a:off x="2569713" y="1124475"/>
            <a:ext cx="9297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D7741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2001</a:t>
            </a:r>
            <a:endParaRPr b="1" sz="2100">
              <a:solidFill>
                <a:srgbClr val="D7741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D7741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2008</a:t>
            </a:r>
            <a:endParaRPr b="1" sz="2100">
              <a:solidFill>
                <a:srgbClr val="D7741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D7741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2017</a:t>
            </a:r>
            <a:endParaRPr b="1" sz="2100">
              <a:solidFill>
                <a:srgbClr val="D7741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9C741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8"/>
          <p:cNvSpPr txBox="1"/>
          <p:nvPr/>
        </p:nvSpPr>
        <p:spPr>
          <a:xfrm>
            <a:off x="482550" y="970150"/>
            <a:ext cx="8313000" cy="38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Derecho a la Ciudad y la </a:t>
            </a:r>
            <a:r>
              <a:rPr b="1" lang="en" sz="5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Soberanía Alimentaria </a:t>
            </a:r>
            <a:endParaRPr b="1" sz="5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9"/>
          <p:cNvSpPr/>
          <p:nvPr/>
        </p:nvSpPr>
        <p:spPr>
          <a:xfrm>
            <a:off x="703000" y="380175"/>
            <a:ext cx="6849000" cy="714300"/>
          </a:xfrm>
          <a:prstGeom prst="rect">
            <a:avLst/>
          </a:prstGeom>
          <a:solidFill>
            <a:srgbClr val="FF9933"/>
          </a:solidFill>
          <a:ln cap="flat" cmpd="sng" w="9525">
            <a:solidFill>
              <a:srgbClr val="FF99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79"/>
          <p:cNvSpPr txBox="1"/>
          <p:nvPr/>
        </p:nvSpPr>
        <p:spPr>
          <a:xfrm>
            <a:off x="849500" y="433975"/>
            <a:ext cx="58404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visión del Derecho a la Ciudad</a:t>
            </a:r>
            <a:endParaRPr b="1" sz="33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0" name="Google Shape;160;p79"/>
          <p:cNvSpPr txBox="1"/>
          <p:nvPr/>
        </p:nvSpPr>
        <p:spPr>
          <a:xfrm>
            <a:off x="471575" y="1350550"/>
            <a:ext cx="79512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el corazón del Derecho a la Ciudad está la visión de ciudades y asentamientos humanos </a:t>
            </a:r>
            <a:r>
              <a:rPr b="1" lang="en" sz="1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descentralizados, inclusivos y sostenibles</a:t>
            </a:r>
            <a:r>
              <a:rPr lang="en" sz="1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que garanticen oportunidades de </a:t>
            </a:r>
            <a:r>
              <a:rPr b="1" lang="en" sz="1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empleo, salud, educación, ocio y cultura </a:t>
            </a:r>
            <a:r>
              <a:rPr lang="en" sz="1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todos sus habitantes.</a:t>
            </a:r>
            <a:endParaRPr sz="18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Derecho a la Ciudad hace que nuestras ciudades dejen de ser </a:t>
            </a:r>
            <a:r>
              <a:rPr b="1" lang="en" sz="1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terrenos de juego para el capital</a:t>
            </a:r>
            <a:r>
              <a:rPr lang="en" sz="1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pasen a ser entidades sociales, políticas e incluso económicas vivas. Al reclamar los </a:t>
            </a:r>
            <a:r>
              <a:rPr b="1" lang="en" sz="1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espacios urbanos como lugares colectivos para las personas, por las personas</a:t>
            </a:r>
            <a:r>
              <a:rPr lang="en" sz="18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podemos evitar la marginación, la criminalización y la expulsión de grandes sectores de la población de nuestras ciudades.</a:t>
            </a:r>
            <a:endParaRPr sz="18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lataforma Global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