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78" r:id="rId3"/>
    <p:sldId id="256" r:id="rId4"/>
    <p:sldId id="276" r:id="rId5"/>
    <p:sldId id="280" r:id="rId6"/>
    <p:sldId id="279" r:id="rId7"/>
    <p:sldId id="283" r:id="rId8"/>
    <p:sldId id="257" r:id="rId9"/>
    <p:sldId id="259" r:id="rId10"/>
    <p:sldId id="260" r:id="rId11"/>
    <p:sldId id="285" r:id="rId12"/>
    <p:sldId id="277" r:id="rId13"/>
    <p:sldId id="261" r:id="rId14"/>
    <p:sldId id="262" r:id="rId15"/>
    <p:sldId id="263" r:id="rId16"/>
    <p:sldId id="264" r:id="rId17"/>
    <p:sldId id="282" r:id="rId18"/>
    <p:sldId id="284" r:id="rId19"/>
    <p:sldId id="286" r:id="rId20"/>
    <p:sldId id="287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4" r:id="rId29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>
      <p:cViewPr>
        <p:scale>
          <a:sx n="70" d="100"/>
          <a:sy n="70" d="100"/>
        </p:scale>
        <p:origin x="-546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161259" y="235617"/>
            <a:ext cx="3486149" cy="10667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565" y="1654237"/>
            <a:ext cx="17488535" cy="0"/>
          </a:xfrm>
          <a:custGeom>
            <a:avLst/>
            <a:gdLst/>
            <a:ahLst/>
            <a:cxnLst/>
            <a:rect l="l" t="t" r="r" b="b"/>
            <a:pathLst>
              <a:path w="17488535">
                <a:moveTo>
                  <a:pt x="0" y="0"/>
                </a:moveTo>
                <a:lnTo>
                  <a:pt x="17487964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6562" y="743013"/>
            <a:ext cx="4314874" cy="581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0441" y="2175847"/>
            <a:ext cx="16807116" cy="240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ellalimentari.org/ooxodsoj/2020/10/ADJUNT-4-Carta-de-Principis-proces-CALM1.pdf" TargetMode="External"/><Relationship Id="rId2" Type="http://schemas.openxmlformats.org/officeDocument/2006/relationships/hyperlink" Target="https://consellalimentari.org/es/archivo/#CAM-pro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sellalimentari.org/es/grupos-de-trabajo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66723\Downloads\67960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rtacuina.org/" TargetMode="External"/><Relationship Id="rId5" Type="http://schemas.openxmlformats.org/officeDocument/2006/relationships/hyperlink" Target="https://consellalimentari.org/es/alimentos-de-la-huerta-y-el-mar/" TargetMode="Externa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0" y="495301"/>
            <a:ext cx="11506200" cy="861774"/>
          </a:xfr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it-IT" sz="3200" i="1" dirty="0">
                <a:solidFill>
                  <a:prstClr val="black"/>
                </a:solidFill>
                <a:ea typeface="+mn-ea"/>
              </a:rPr>
              <a:t>Vincles entre Sobirania Alimentària i Dret a la </a:t>
            </a:r>
            <a:r>
              <a:rPr lang="it-IT" sz="3200" i="1" dirty="0" smtClean="0">
                <a:solidFill>
                  <a:prstClr val="black"/>
                </a:solidFill>
                <a:ea typeface="+mn-ea"/>
              </a:rPr>
              <a:t>Ciutat</a:t>
            </a:r>
            <a:r>
              <a:rPr lang="it-IT" sz="2850" dirty="0" smtClean="0">
                <a:solidFill>
                  <a:prstClr val="black"/>
                </a:solidFill>
                <a:ea typeface="+mn-ea"/>
              </a:rPr>
              <a:t/>
            </a:r>
            <a:br>
              <a:rPr lang="it-IT" sz="2850" dirty="0" smtClean="0">
                <a:solidFill>
                  <a:prstClr val="black"/>
                </a:solidFill>
                <a:ea typeface="+mn-ea"/>
              </a:rPr>
            </a:br>
            <a:r>
              <a:rPr lang="it-IT" sz="2400" dirty="0" smtClean="0">
                <a:solidFill>
                  <a:prstClr val="black"/>
                </a:solidFill>
                <a:ea typeface="+mn-ea"/>
              </a:rPr>
              <a:t>Observatori DESC – Barcelona, 13 de setembre de 2023</a:t>
            </a:r>
            <a:endParaRPr lang="es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441" y="2175846"/>
            <a:ext cx="16807116" cy="1754326"/>
          </a:xfrm>
        </p:spPr>
        <p:txBody>
          <a:bodyPr/>
          <a:lstStyle/>
          <a:p>
            <a:endParaRPr lang="ca-ES-valencia" dirty="0"/>
          </a:p>
          <a:p>
            <a:endParaRPr lang="ca-ES-valencia" dirty="0" smtClean="0"/>
          </a:p>
          <a:p>
            <a:endParaRPr lang="ca-ES-valencia" dirty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43100"/>
            <a:ext cx="12039600" cy="567693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09600" y="7869978"/>
            <a:ext cx="16992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/>
                <a:cs typeface="Tahoma"/>
              </a:rPr>
              <a:t>Consell</a:t>
            </a:r>
            <a:r>
              <a:rPr lang="es-E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/>
                <a:cs typeface="Tahoma"/>
              </a:rPr>
              <a:t> </a:t>
            </a:r>
            <a:r>
              <a:rPr lang="es-E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/>
                <a:cs typeface="Tahoma"/>
              </a:rPr>
              <a:t>Alimentari</a:t>
            </a:r>
            <a:r>
              <a:rPr lang="es-E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/>
                <a:cs typeface="Tahoma"/>
              </a:rPr>
              <a:t> Municipal</a:t>
            </a:r>
          </a:p>
          <a:p>
            <a:pPr algn="ctr"/>
            <a:r>
              <a:rPr lang="es-ES" sz="3600" b="1" spc="27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U</a:t>
            </a:r>
            <a:r>
              <a:rPr lang="es-ES" sz="3600" b="1" spc="275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na</a:t>
            </a:r>
            <a:r>
              <a:rPr lang="es-ES" sz="3600" b="1" spc="-175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s-ES" sz="3600" b="1" spc="245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herramienta</a:t>
            </a:r>
            <a:r>
              <a:rPr lang="es-ES" sz="3600" b="1" spc="-175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s-ES" sz="3600" b="1" spc="220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de</a:t>
            </a:r>
            <a:r>
              <a:rPr lang="es-ES" sz="3600" b="1" spc="-175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s-ES" sz="3600" b="1" spc="254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gobernanza</a:t>
            </a:r>
            <a:r>
              <a:rPr lang="es-ES" sz="3600" b="1" spc="-175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s-ES" sz="3600" b="1" spc="300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en</a:t>
            </a:r>
            <a:r>
              <a:rPr lang="es-ES" sz="3600" b="1" spc="-175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s-ES" sz="3600" b="1" spc="155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las</a:t>
            </a:r>
            <a:r>
              <a:rPr lang="es-ES" sz="3600" b="1" spc="-175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s-ES" sz="3600" b="1" spc="225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políticas </a:t>
            </a:r>
            <a:r>
              <a:rPr lang="es-ES" sz="3600" b="1" spc="225" dirty="0" err="1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agroalimentalimentarias</a:t>
            </a:r>
            <a:r>
              <a:rPr lang="es-ES" sz="3600" b="1" spc="-180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s-ES" sz="3600" b="1" spc="204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para el municipio de </a:t>
            </a:r>
            <a:r>
              <a:rPr lang="es-ES" sz="3600" b="1" spc="204" dirty="0" err="1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València</a:t>
            </a:r>
            <a:endParaRPr lang="es-E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52913" y="243872"/>
            <a:ext cx="3486149" cy="10667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0562" y="1654236"/>
            <a:ext cx="17345660" cy="0"/>
          </a:xfrm>
          <a:custGeom>
            <a:avLst/>
            <a:gdLst/>
            <a:ahLst/>
            <a:cxnLst/>
            <a:rect l="l" t="t" r="r" b="b"/>
            <a:pathLst>
              <a:path w="17345660">
                <a:moveTo>
                  <a:pt x="0" y="0"/>
                </a:moveTo>
                <a:lnTo>
                  <a:pt x="17345068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94" y="2462877"/>
            <a:ext cx="13623977" cy="74524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15555" y="2520475"/>
            <a:ext cx="2447924" cy="34670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50999" y="6818155"/>
            <a:ext cx="2327865" cy="264032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7192" y="489347"/>
            <a:ext cx="101326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3600" spc="170" dirty="0"/>
              <a:t>O</a:t>
            </a:r>
            <a:r>
              <a:rPr lang="ca-ES-valencia" sz="3600" spc="170" dirty="0"/>
              <a:t>rigen y proceso de creación</a:t>
            </a:r>
            <a:br>
              <a:rPr lang="ca-ES-valencia" sz="3600" spc="170" dirty="0"/>
            </a:br>
            <a:endParaRPr sz="3600" b="0" spc="380" dirty="0"/>
          </a:p>
        </p:txBody>
      </p:sp>
      <p:grpSp>
        <p:nvGrpSpPr>
          <p:cNvPr id="8" name="object 8"/>
          <p:cNvGrpSpPr/>
          <p:nvPr/>
        </p:nvGrpSpPr>
        <p:grpSpPr>
          <a:xfrm>
            <a:off x="13899900" y="2286648"/>
            <a:ext cx="266700" cy="7563484"/>
            <a:chOff x="13899900" y="2286648"/>
            <a:chExt cx="266700" cy="7563484"/>
          </a:xfrm>
        </p:grpSpPr>
        <p:sp>
          <p:nvSpPr>
            <p:cNvPr id="9" name="object 9"/>
            <p:cNvSpPr/>
            <p:nvPr/>
          </p:nvSpPr>
          <p:spPr>
            <a:xfrm>
              <a:off x="14033250" y="2336650"/>
              <a:ext cx="0" cy="7463155"/>
            </a:xfrm>
            <a:custGeom>
              <a:avLst/>
              <a:gdLst/>
              <a:ahLst/>
              <a:cxnLst/>
              <a:rect l="l" t="t" r="r" b="b"/>
              <a:pathLst>
                <a:path h="7463155">
                  <a:moveTo>
                    <a:pt x="0" y="7462962"/>
                  </a:moveTo>
                  <a:lnTo>
                    <a:pt x="0" y="0"/>
                  </a:lnTo>
                </a:path>
              </a:pathLst>
            </a:custGeom>
            <a:ln w="666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99900" y="9782947"/>
              <a:ext cx="266700" cy="66675"/>
            </a:xfrm>
            <a:custGeom>
              <a:avLst/>
              <a:gdLst/>
              <a:ahLst/>
              <a:cxnLst/>
              <a:rect l="l" t="t" r="r" b="b"/>
              <a:pathLst>
                <a:path w="266700" h="66675">
                  <a:moveTo>
                    <a:pt x="266699" y="28910"/>
                  </a:moveTo>
                  <a:lnTo>
                    <a:pt x="266699" y="37750"/>
                  </a:lnTo>
                  <a:lnTo>
                    <a:pt x="265854" y="42001"/>
                  </a:lnTo>
                  <a:lnTo>
                    <a:pt x="237783" y="66660"/>
                  </a:lnTo>
                  <a:lnTo>
                    <a:pt x="28916" y="66660"/>
                  </a:lnTo>
                  <a:lnTo>
                    <a:pt x="0" y="37750"/>
                  </a:lnTo>
                  <a:lnTo>
                    <a:pt x="0" y="33330"/>
                  </a:lnTo>
                  <a:lnTo>
                    <a:pt x="0" y="28910"/>
                  </a:lnTo>
                  <a:lnTo>
                    <a:pt x="28916" y="0"/>
                  </a:lnTo>
                  <a:lnTo>
                    <a:pt x="237783" y="0"/>
                  </a:lnTo>
                  <a:lnTo>
                    <a:pt x="266699" y="28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99900" y="2286648"/>
              <a:ext cx="266700" cy="66675"/>
            </a:xfrm>
            <a:custGeom>
              <a:avLst/>
              <a:gdLst/>
              <a:ahLst/>
              <a:cxnLst/>
              <a:rect l="l" t="t" r="r" b="b"/>
              <a:pathLst>
                <a:path w="266700" h="66675">
                  <a:moveTo>
                    <a:pt x="266699" y="28910"/>
                  </a:moveTo>
                  <a:lnTo>
                    <a:pt x="266699" y="37750"/>
                  </a:lnTo>
                  <a:lnTo>
                    <a:pt x="265854" y="42001"/>
                  </a:lnTo>
                  <a:lnTo>
                    <a:pt x="237783" y="66660"/>
                  </a:lnTo>
                  <a:lnTo>
                    <a:pt x="28916" y="66660"/>
                  </a:lnTo>
                  <a:lnTo>
                    <a:pt x="0" y="37750"/>
                  </a:lnTo>
                  <a:lnTo>
                    <a:pt x="0" y="33330"/>
                  </a:lnTo>
                  <a:lnTo>
                    <a:pt x="0" y="28910"/>
                  </a:lnTo>
                  <a:lnTo>
                    <a:pt x="28916" y="0"/>
                  </a:lnTo>
                  <a:lnTo>
                    <a:pt x="237783" y="0"/>
                  </a:lnTo>
                  <a:lnTo>
                    <a:pt x="266699" y="28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435005" y="2806868"/>
            <a:ext cx="444500" cy="2974340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750" spc="229" dirty="0">
                <a:latin typeface="Tahoma"/>
                <a:cs typeface="Tahoma"/>
              </a:rPr>
              <a:t>Marco</a:t>
            </a:r>
            <a:r>
              <a:rPr sz="2750" spc="-175" dirty="0">
                <a:latin typeface="Tahoma"/>
                <a:cs typeface="Tahoma"/>
              </a:rPr>
              <a:t> </a:t>
            </a:r>
            <a:r>
              <a:rPr sz="2750" spc="260" dirty="0">
                <a:latin typeface="Tahoma"/>
                <a:cs typeface="Tahoma"/>
              </a:rPr>
              <a:t>de</a:t>
            </a:r>
            <a:r>
              <a:rPr sz="2750" spc="-175" dirty="0">
                <a:latin typeface="Tahoma"/>
                <a:cs typeface="Tahoma"/>
              </a:rPr>
              <a:t> </a:t>
            </a:r>
            <a:r>
              <a:rPr sz="2750" spc="165" dirty="0">
                <a:latin typeface="Tahoma"/>
                <a:cs typeface="Tahoma"/>
              </a:rPr>
              <a:t>trabajo</a:t>
            </a:r>
            <a:endParaRPr sz="275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77124" y="6533670"/>
            <a:ext cx="444500" cy="3243580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750" spc="210" dirty="0">
                <a:latin typeface="Tahoma"/>
                <a:cs typeface="Tahoma"/>
              </a:rPr>
              <a:t>Espacio</a:t>
            </a:r>
            <a:r>
              <a:rPr sz="2750" spc="-185" dirty="0">
                <a:latin typeface="Tahoma"/>
                <a:cs typeface="Tahoma"/>
              </a:rPr>
              <a:t> </a:t>
            </a:r>
            <a:r>
              <a:rPr sz="2750" spc="260" dirty="0">
                <a:latin typeface="Tahoma"/>
                <a:cs typeface="Tahoma"/>
              </a:rPr>
              <a:t>de</a:t>
            </a:r>
            <a:r>
              <a:rPr sz="2750" spc="-185" dirty="0">
                <a:latin typeface="Tahoma"/>
                <a:cs typeface="Tahoma"/>
              </a:rPr>
              <a:t> </a:t>
            </a:r>
            <a:r>
              <a:rPr sz="2750" spc="165" dirty="0">
                <a:latin typeface="Tahoma"/>
                <a:cs typeface="Tahoma"/>
              </a:rPr>
              <a:t>trabajo</a:t>
            </a:r>
            <a:endParaRPr sz="275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743013"/>
            <a:ext cx="11277600" cy="615553"/>
          </a:xfrm>
        </p:spPr>
        <p:txBody>
          <a:bodyPr/>
          <a:lstStyle/>
          <a:p>
            <a:r>
              <a:rPr lang="es-ES" sz="4000" spc="170" dirty="0"/>
              <a:t>O</a:t>
            </a:r>
            <a:r>
              <a:rPr lang="ca-ES-valencia" sz="4000" spc="170" dirty="0"/>
              <a:t>rigen y proceso de creación</a:t>
            </a:r>
            <a:endParaRPr lang="es-ES" dirty="0"/>
          </a:p>
        </p:txBody>
      </p:sp>
      <p:pic>
        <p:nvPicPr>
          <p:cNvPr id="4" name="Picture 6" descr="https://documents.lucidchart.com/documents/ff25502a-e33b-4c04-882b-feed4b8c51e8/pages/0_0?a=1787&amp;x=-29&amp;y=141&amp;w=1078&amp;h=418&amp;store=1&amp;accept=image%2F*&amp;auth=LCA%203503aa7b550f224ff249f3588ec7adc093290b0b-ts%3D1480076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3100"/>
            <a:ext cx="17068800" cy="80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4800" y="1911160"/>
            <a:ext cx="17754600" cy="8394606"/>
          </a:xfrm>
        </p:spPr>
        <p:txBody>
          <a:bodyPr/>
          <a:lstStyle/>
          <a:p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Caminando hacia un consejo alimentario en Valencia</a:t>
            </a:r>
            <a:endParaRPr lang="es-ES"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2900" b="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s-ES" sz="29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inicia </a:t>
            </a:r>
            <a:r>
              <a:rPr lang="es-ES" sz="29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proceso participativo para constituir 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consejo </a:t>
            </a:r>
            <a:r>
              <a:rPr lang="es-ES" sz="29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alimentario para la ciudad de </a:t>
            </a:r>
            <a:r>
              <a:rPr lang="es-ES" sz="2900" b="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València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la asistencia técnica de 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</a:t>
            </a:r>
            <a:r>
              <a:rPr lang="es-ES" sz="2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Moragues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la implicación de diversos agentes sociales integrados en la 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Plataforma per la </a:t>
            </a:r>
            <a:r>
              <a:rPr lang="es-ES" sz="2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Sobirania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Alimentària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País </a:t>
            </a:r>
            <a:r>
              <a:rPr lang="es-ES" sz="2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Valencià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como 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CERAI, Justicia Alimentaria, Per </a:t>
            </a:r>
            <a:r>
              <a:rPr lang="es-ES" sz="2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l’Horta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sz="2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Llavors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d’Ací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AE </a:t>
            </a:r>
            <a:r>
              <a:rPr lang="es-ES" sz="2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Agró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y otros del ámbito académico 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Cátedra Tierra Ciudadana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cultural </a:t>
            </a:r>
            <a:r>
              <a:rPr lang="es-ES" sz="2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Assut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profesional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CoDiNuCoVa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s-ES" sz="2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se va desarrollando en diversos hitos:</a:t>
            </a:r>
          </a:p>
          <a:p>
            <a:endParaRPr lang="es-ES" sz="2900" b="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Definición del modelo de </a:t>
            </a:r>
            <a:r>
              <a:rPr lang="es-ES" sz="29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onsejo alimentario para </a:t>
            </a:r>
            <a:r>
              <a:rPr lang="es-ES" sz="2900" b="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València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(julio y noviembre de 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Propuesta de </a:t>
            </a: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Carta de Principios </a:t>
            </a:r>
            <a:r>
              <a:rPr lang="ca-ES-valencia" sz="29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(marzo de 2017</a:t>
            </a:r>
            <a:r>
              <a:rPr lang="ca-ES-valencia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ES" sz="2900" b="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Reglamento del CALM (</a:t>
            </a:r>
            <a:r>
              <a:rPr lang="es-ES" sz="2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de diciembre de </a:t>
            </a:r>
            <a:r>
              <a:rPr lang="es-ES" sz="29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2017)</a:t>
            </a:r>
            <a:endParaRPr lang="es-ES" sz="2900" b="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Entrada en funcionamiento (</a:t>
            </a:r>
            <a:r>
              <a:rPr lang="ca-ES-valencia" sz="29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de junio de </a:t>
            </a:r>
            <a:r>
              <a:rPr lang="ca-ES-valencia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-valencia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Constiutución de los Grupos de Trabajo específicos y definición de borrador de estrategia alimentaria.</a:t>
            </a:r>
            <a:endParaRPr lang="es-ES" sz="29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9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Aprobación de la estrategia Agroalimentaria VLC 2025 (</a:t>
            </a:r>
            <a:r>
              <a:rPr lang="es-ES" sz="2900" b="0" dirty="0" smtClean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es-ES" sz="2900" b="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octubre de 2018, elevada y ratificada por el Pleno Municipal del Ayuntamiento de </a:t>
            </a:r>
            <a:r>
              <a:rPr lang="es-ES" sz="2900" b="0" dirty="0" err="1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València</a:t>
            </a:r>
            <a:r>
              <a:rPr lang="es-ES" sz="2900" b="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25 de octubre por el conjunto de grupos políticos </a:t>
            </a:r>
            <a:r>
              <a:rPr lang="es-ES" sz="2900" b="0" dirty="0" smtClean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municipales)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900" b="0" dirty="0" smtClean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Revisión con perspectiva de género (29 de junio de 2021)</a:t>
            </a:r>
            <a:endParaRPr lang="es-ES" sz="2900" b="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2400" b="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743013"/>
            <a:ext cx="13106400" cy="553998"/>
          </a:xfrm>
        </p:spPr>
        <p:txBody>
          <a:bodyPr/>
          <a:lstStyle/>
          <a:p>
            <a:r>
              <a:rPr lang="es-ES" sz="3600" spc="170" dirty="0"/>
              <a:t>O</a:t>
            </a:r>
            <a:r>
              <a:rPr lang="ca-ES-valencia" sz="3600" spc="170" dirty="0"/>
              <a:t>rigen y proceso de creación</a:t>
            </a:r>
            <a:endParaRPr lang="es-ES" sz="3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8747143"/>
            <a:ext cx="3505200" cy="15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52913" y="243870"/>
            <a:ext cx="3486149" cy="10667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93402" y="1638166"/>
            <a:ext cx="17345660" cy="0"/>
          </a:xfrm>
          <a:custGeom>
            <a:avLst/>
            <a:gdLst/>
            <a:ahLst/>
            <a:cxnLst/>
            <a:rect l="l" t="t" r="r" b="b"/>
            <a:pathLst>
              <a:path w="17345660">
                <a:moveTo>
                  <a:pt x="0" y="0"/>
                </a:moveTo>
                <a:lnTo>
                  <a:pt x="17345068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7192" y="489346"/>
            <a:ext cx="7583857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30" dirty="0">
                <a:latin typeface="Tahoma"/>
                <a:cs typeface="Tahoma"/>
              </a:rPr>
              <a:t>Composición</a:t>
            </a:r>
            <a:r>
              <a:rPr spc="-220" dirty="0">
                <a:latin typeface="Tahoma"/>
                <a:cs typeface="Tahoma"/>
              </a:rPr>
              <a:t> </a:t>
            </a:r>
            <a:r>
              <a:rPr spc="305" dirty="0">
                <a:latin typeface="Tahoma"/>
                <a:cs typeface="Tahoma"/>
              </a:rPr>
              <a:t>del</a:t>
            </a:r>
            <a:r>
              <a:rPr spc="-220" dirty="0">
                <a:latin typeface="Tahoma"/>
                <a:cs typeface="Tahoma"/>
              </a:rPr>
              <a:t> </a:t>
            </a:r>
            <a:r>
              <a:rPr spc="380" dirty="0">
                <a:latin typeface="Tahoma"/>
                <a:cs typeface="Tahoma"/>
              </a:rPr>
              <a:t>CALM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7192" y="1987292"/>
            <a:ext cx="16265525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b="1" spc="55" dirty="0">
                <a:latin typeface="Tahoma"/>
                <a:cs typeface="Tahoma"/>
              </a:rPr>
              <a:t>Una</a:t>
            </a:r>
            <a:r>
              <a:rPr sz="3150" b="1" spc="-190" dirty="0">
                <a:latin typeface="Tahoma"/>
                <a:cs typeface="Tahoma"/>
              </a:rPr>
              <a:t> </a:t>
            </a:r>
            <a:r>
              <a:rPr sz="3150" b="1" spc="75" dirty="0">
                <a:latin typeface="Tahoma"/>
                <a:cs typeface="Tahoma"/>
              </a:rPr>
              <a:t>importante</a:t>
            </a:r>
            <a:r>
              <a:rPr sz="3150" b="1" spc="-190" dirty="0">
                <a:latin typeface="Tahoma"/>
                <a:cs typeface="Tahoma"/>
              </a:rPr>
              <a:t> </a:t>
            </a:r>
            <a:r>
              <a:rPr sz="3150" b="1" spc="55" dirty="0">
                <a:latin typeface="Tahoma"/>
                <a:cs typeface="Tahoma"/>
              </a:rPr>
              <a:t>diversidad</a:t>
            </a:r>
            <a:r>
              <a:rPr sz="3150" b="1" spc="-190" dirty="0">
                <a:latin typeface="Tahoma"/>
                <a:cs typeface="Tahoma"/>
              </a:rPr>
              <a:t> </a:t>
            </a:r>
            <a:r>
              <a:rPr sz="3150" b="1" spc="100" dirty="0">
                <a:latin typeface="Tahoma"/>
                <a:cs typeface="Tahoma"/>
              </a:rPr>
              <a:t>de</a:t>
            </a:r>
            <a:r>
              <a:rPr sz="3150" b="1" spc="-185" dirty="0">
                <a:latin typeface="Tahoma"/>
                <a:cs typeface="Tahoma"/>
              </a:rPr>
              <a:t> </a:t>
            </a:r>
            <a:r>
              <a:rPr sz="3150" b="1" spc="35" dirty="0">
                <a:latin typeface="Tahoma"/>
                <a:cs typeface="Tahoma"/>
              </a:rPr>
              <a:t>agentes</a:t>
            </a:r>
            <a:r>
              <a:rPr sz="3150" b="1" spc="-190" dirty="0">
                <a:latin typeface="Tahoma"/>
                <a:cs typeface="Tahoma"/>
              </a:rPr>
              <a:t> </a:t>
            </a:r>
            <a:r>
              <a:rPr sz="3150" b="1" spc="60" dirty="0">
                <a:latin typeface="Tahoma"/>
                <a:cs typeface="Tahoma"/>
              </a:rPr>
              <a:t>en</a:t>
            </a:r>
            <a:r>
              <a:rPr sz="3150" b="1" spc="-190" dirty="0">
                <a:latin typeface="Tahoma"/>
                <a:cs typeface="Tahoma"/>
              </a:rPr>
              <a:t> </a:t>
            </a:r>
            <a:r>
              <a:rPr sz="3150" b="1" spc="50" dirty="0">
                <a:latin typeface="Tahoma"/>
                <a:cs typeface="Tahoma"/>
              </a:rPr>
              <a:t>torno</a:t>
            </a:r>
            <a:r>
              <a:rPr sz="3150" b="1" spc="-190" dirty="0">
                <a:latin typeface="Tahoma"/>
                <a:cs typeface="Tahoma"/>
              </a:rPr>
              <a:t> </a:t>
            </a:r>
            <a:r>
              <a:rPr sz="3150" b="1" dirty="0">
                <a:latin typeface="Tahoma"/>
                <a:cs typeface="Tahoma"/>
              </a:rPr>
              <a:t>a</a:t>
            </a:r>
            <a:r>
              <a:rPr sz="3150" b="1" spc="-185" dirty="0">
                <a:latin typeface="Tahoma"/>
                <a:cs typeface="Tahoma"/>
              </a:rPr>
              <a:t> </a:t>
            </a:r>
            <a:r>
              <a:rPr sz="3150" b="1" spc="85" dirty="0">
                <a:latin typeface="Tahoma"/>
                <a:cs typeface="Tahoma"/>
              </a:rPr>
              <a:t>un</a:t>
            </a:r>
            <a:r>
              <a:rPr sz="3150" b="1" spc="-190" dirty="0">
                <a:latin typeface="Tahoma"/>
                <a:cs typeface="Tahoma"/>
              </a:rPr>
              <a:t> </a:t>
            </a:r>
            <a:r>
              <a:rPr sz="3150" b="1" spc="120" dirty="0">
                <a:latin typeface="Tahoma"/>
                <a:cs typeface="Tahoma"/>
              </a:rPr>
              <a:t>mismo</a:t>
            </a:r>
            <a:r>
              <a:rPr sz="3150" b="1" spc="-190" dirty="0">
                <a:latin typeface="Tahoma"/>
                <a:cs typeface="Tahoma"/>
              </a:rPr>
              <a:t> </a:t>
            </a:r>
            <a:r>
              <a:rPr sz="3150" b="1" spc="55" dirty="0">
                <a:latin typeface="Tahoma"/>
                <a:cs typeface="Tahoma"/>
              </a:rPr>
              <a:t>espacio</a:t>
            </a:r>
            <a:r>
              <a:rPr sz="3150" b="1" spc="-190" dirty="0">
                <a:latin typeface="Tahoma"/>
                <a:cs typeface="Tahoma"/>
              </a:rPr>
              <a:t> </a:t>
            </a:r>
            <a:r>
              <a:rPr sz="3150" b="1" spc="100" dirty="0">
                <a:latin typeface="Tahoma"/>
                <a:cs typeface="Tahoma"/>
              </a:rPr>
              <a:t>de</a:t>
            </a:r>
            <a:r>
              <a:rPr sz="3150" b="1" spc="-185" dirty="0">
                <a:latin typeface="Tahoma"/>
                <a:cs typeface="Tahoma"/>
              </a:rPr>
              <a:t> </a:t>
            </a:r>
            <a:r>
              <a:rPr sz="3150" b="1" spc="-55" dirty="0">
                <a:latin typeface="Tahoma"/>
                <a:cs typeface="Tahoma"/>
              </a:rPr>
              <a:t>trabajo...</a:t>
            </a:r>
            <a:endParaRPr sz="31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160" y="6883158"/>
            <a:ext cx="2682240" cy="1861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420" marR="5080" indent="-427355">
              <a:lnSpc>
                <a:spcPct val="115100"/>
              </a:lnSpc>
              <a:spcBef>
                <a:spcPts val="100"/>
              </a:spcBef>
            </a:pPr>
            <a:r>
              <a:rPr sz="3150" b="1" spc="-135" dirty="0" smtClean="0">
                <a:latin typeface="Tahoma"/>
                <a:cs typeface="Tahoma"/>
              </a:rPr>
              <a:t>5</a:t>
            </a:r>
            <a:r>
              <a:rPr lang="ca-ES-valencia" sz="3150" b="1" spc="-15" dirty="0" smtClean="0">
                <a:latin typeface="Tahoma"/>
                <a:cs typeface="Tahoma"/>
              </a:rPr>
              <a:t>0</a:t>
            </a:r>
            <a:r>
              <a:rPr sz="3150" b="1" spc="-195" dirty="0" smtClean="0">
                <a:latin typeface="Tahoma"/>
                <a:cs typeface="Tahoma"/>
              </a:rPr>
              <a:t> </a:t>
            </a:r>
            <a:r>
              <a:rPr sz="3150" b="1" spc="185" dirty="0" err="1">
                <a:latin typeface="Tahoma"/>
                <a:cs typeface="Tahoma"/>
              </a:rPr>
              <a:t>E</a:t>
            </a:r>
            <a:r>
              <a:rPr sz="3150" b="1" spc="100" dirty="0" err="1">
                <a:latin typeface="Tahoma"/>
                <a:cs typeface="Tahoma"/>
              </a:rPr>
              <a:t>n</a:t>
            </a:r>
            <a:r>
              <a:rPr sz="3150" b="1" spc="60" dirty="0" err="1">
                <a:latin typeface="Tahoma"/>
                <a:cs typeface="Tahoma"/>
              </a:rPr>
              <a:t>t</a:t>
            </a:r>
            <a:r>
              <a:rPr sz="3150" b="1" spc="25" dirty="0" err="1">
                <a:latin typeface="Tahoma"/>
                <a:cs typeface="Tahoma"/>
              </a:rPr>
              <a:t>i</a:t>
            </a:r>
            <a:r>
              <a:rPr sz="3150" b="1" spc="175" dirty="0" err="1">
                <a:latin typeface="Tahoma"/>
                <a:cs typeface="Tahoma"/>
              </a:rPr>
              <a:t>d</a:t>
            </a:r>
            <a:r>
              <a:rPr sz="3150" b="1" dirty="0" err="1">
                <a:latin typeface="Tahoma"/>
                <a:cs typeface="Tahoma"/>
              </a:rPr>
              <a:t>a</a:t>
            </a:r>
            <a:r>
              <a:rPr sz="3150" b="1" spc="175" dirty="0" err="1">
                <a:latin typeface="Tahoma"/>
                <a:cs typeface="Tahoma"/>
              </a:rPr>
              <a:t>d</a:t>
            </a:r>
            <a:r>
              <a:rPr sz="3150" b="1" spc="25" dirty="0" err="1">
                <a:latin typeface="Tahoma"/>
                <a:cs typeface="Tahoma"/>
              </a:rPr>
              <a:t>e</a:t>
            </a:r>
            <a:r>
              <a:rPr sz="3150" b="1" spc="-5" dirty="0" err="1">
                <a:latin typeface="Tahoma"/>
                <a:cs typeface="Tahoma"/>
              </a:rPr>
              <a:t>s</a:t>
            </a:r>
            <a:r>
              <a:rPr sz="3150" b="1" spc="-5" dirty="0">
                <a:latin typeface="Tahoma"/>
                <a:cs typeface="Tahoma"/>
              </a:rPr>
              <a:t>  </a:t>
            </a:r>
            <a:r>
              <a:rPr sz="3150" b="1" spc="110" dirty="0" err="1" smtClean="0">
                <a:latin typeface="Tahoma"/>
                <a:cs typeface="Tahoma"/>
              </a:rPr>
              <a:t>miembro</a:t>
            </a:r>
            <a:endParaRPr lang="ca-ES-valencia" sz="3150" b="1" spc="110" dirty="0" smtClean="0">
              <a:latin typeface="Tahoma"/>
              <a:cs typeface="Tahoma"/>
            </a:endParaRPr>
          </a:p>
          <a:p>
            <a:pPr marL="439420" marR="5080" indent="-427355">
              <a:lnSpc>
                <a:spcPct val="115100"/>
              </a:lnSpc>
              <a:spcBef>
                <a:spcPts val="100"/>
              </a:spcBef>
            </a:pPr>
            <a:r>
              <a:rPr lang="ca-ES-valencia" sz="2000" b="1" spc="110" dirty="0" smtClean="0">
                <a:latin typeface="Tahoma"/>
                <a:cs typeface="Tahoma"/>
              </a:rPr>
              <a:t>12 natos</a:t>
            </a:r>
          </a:p>
          <a:p>
            <a:pPr marL="439420" marR="5080" indent="-427355">
              <a:lnSpc>
                <a:spcPct val="115100"/>
              </a:lnSpc>
              <a:spcBef>
                <a:spcPts val="100"/>
              </a:spcBef>
            </a:pPr>
            <a:r>
              <a:rPr lang="ca-ES-valencia" sz="2000" b="1" spc="110" dirty="0" smtClean="0">
                <a:latin typeface="Tahoma"/>
                <a:cs typeface="Tahoma"/>
              </a:rPr>
              <a:t>38 sociedad civil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508" y="4316876"/>
            <a:ext cx="2657474" cy="265747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430884" y="2898545"/>
            <a:ext cx="266700" cy="6782434"/>
            <a:chOff x="3430884" y="2898545"/>
            <a:chExt cx="266700" cy="6782434"/>
          </a:xfrm>
        </p:grpSpPr>
        <p:sp>
          <p:nvSpPr>
            <p:cNvPr id="9" name="object 9"/>
            <p:cNvSpPr/>
            <p:nvPr/>
          </p:nvSpPr>
          <p:spPr>
            <a:xfrm>
              <a:off x="3564234" y="2948537"/>
              <a:ext cx="0" cy="6682105"/>
            </a:xfrm>
            <a:custGeom>
              <a:avLst/>
              <a:gdLst/>
              <a:ahLst/>
              <a:cxnLst/>
              <a:rect l="l" t="t" r="r" b="b"/>
              <a:pathLst>
                <a:path h="6682105">
                  <a:moveTo>
                    <a:pt x="0" y="6681896"/>
                  </a:moveTo>
                  <a:lnTo>
                    <a:pt x="0" y="0"/>
                  </a:lnTo>
                </a:path>
              </a:pathLst>
            </a:custGeom>
            <a:ln w="666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0884" y="9613770"/>
              <a:ext cx="266700" cy="66675"/>
            </a:xfrm>
            <a:custGeom>
              <a:avLst/>
              <a:gdLst/>
              <a:ahLst/>
              <a:cxnLst/>
              <a:rect l="l" t="t" r="r" b="b"/>
              <a:pathLst>
                <a:path w="266700" h="66675">
                  <a:moveTo>
                    <a:pt x="266699" y="28907"/>
                  </a:moveTo>
                  <a:lnTo>
                    <a:pt x="266699" y="37746"/>
                  </a:lnTo>
                  <a:lnTo>
                    <a:pt x="265854" y="41997"/>
                  </a:lnTo>
                  <a:lnTo>
                    <a:pt x="237783" y="66654"/>
                  </a:lnTo>
                  <a:lnTo>
                    <a:pt x="28916" y="66654"/>
                  </a:lnTo>
                  <a:lnTo>
                    <a:pt x="0" y="37746"/>
                  </a:lnTo>
                  <a:lnTo>
                    <a:pt x="0" y="33327"/>
                  </a:lnTo>
                  <a:lnTo>
                    <a:pt x="0" y="28907"/>
                  </a:lnTo>
                  <a:lnTo>
                    <a:pt x="28916" y="0"/>
                  </a:lnTo>
                  <a:lnTo>
                    <a:pt x="237783" y="0"/>
                  </a:lnTo>
                  <a:lnTo>
                    <a:pt x="266699" y="28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0884" y="2898545"/>
              <a:ext cx="266700" cy="66675"/>
            </a:xfrm>
            <a:custGeom>
              <a:avLst/>
              <a:gdLst/>
              <a:ahLst/>
              <a:cxnLst/>
              <a:rect l="l" t="t" r="r" b="b"/>
              <a:pathLst>
                <a:path w="266700" h="66675">
                  <a:moveTo>
                    <a:pt x="266699" y="28907"/>
                  </a:moveTo>
                  <a:lnTo>
                    <a:pt x="266699" y="37746"/>
                  </a:lnTo>
                  <a:lnTo>
                    <a:pt x="265854" y="41997"/>
                  </a:lnTo>
                  <a:lnTo>
                    <a:pt x="237783" y="66654"/>
                  </a:lnTo>
                  <a:lnTo>
                    <a:pt x="28916" y="66654"/>
                  </a:lnTo>
                  <a:lnTo>
                    <a:pt x="0" y="37746"/>
                  </a:lnTo>
                  <a:lnTo>
                    <a:pt x="0" y="33327"/>
                  </a:lnTo>
                  <a:lnTo>
                    <a:pt x="0" y="28907"/>
                  </a:lnTo>
                  <a:lnTo>
                    <a:pt x="28916" y="0"/>
                  </a:lnTo>
                  <a:lnTo>
                    <a:pt x="237783" y="0"/>
                  </a:lnTo>
                  <a:lnTo>
                    <a:pt x="266699" y="28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3962400" y="2567940"/>
            <a:ext cx="13976661" cy="682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8680" indent="-4572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900" spc="20" dirty="0">
                <a:latin typeface="Tahoma"/>
                <a:cs typeface="Tahoma"/>
              </a:rPr>
              <a:t>Delegaciones</a:t>
            </a:r>
            <a:r>
              <a:rPr lang="es-ES" sz="2900" spc="-110" dirty="0">
                <a:latin typeface="Tahoma"/>
                <a:cs typeface="Tahoma"/>
              </a:rPr>
              <a:t> </a:t>
            </a:r>
            <a:r>
              <a:rPr lang="es-ES" sz="2900" spc="40" dirty="0">
                <a:latin typeface="Tahoma"/>
                <a:cs typeface="Tahoma"/>
              </a:rPr>
              <a:t>municipales</a:t>
            </a:r>
            <a:r>
              <a:rPr lang="es-ES" sz="2900" spc="-110" dirty="0">
                <a:latin typeface="Tahoma"/>
                <a:cs typeface="Tahoma"/>
              </a:rPr>
              <a:t> </a:t>
            </a:r>
            <a:r>
              <a:rPr lang="es-ES" sz="2900" spc="15" dirty="0">
                <a:latin typeface="Tahoma"/>
                <a:cs typeface="Tahoma"/>
              </a:rPr>
              <a:t>clave</a:t>
            </a:r>
            <a:r>
              <a:rPr lang="es-ES" sz="2900" spc="-65" dirty="0">
                <a:latin typeface="Tahoma"/>
                <a:cs typeface="Tahoma"/>
              </a:rPr>
              <a:t> </a:t>
            </a:r>
            <a:r>
              <a:rPr lang="es-ES" sz="2900" spc="125" dirty="0">
                <a:latin typeface="Tahoma"/>
                <a:cs typeface="Tahoma"/>
              </a:rPr>
              <a:t>(Sanidad, Comercio, </a:t>
            </a:r>
            <a:r>
              <a:rPr lang="es-ES" sz="2900" spc="125" dirty="0" smtClean="0">
                <a:latin typeface="Tahoma"/>
                <a:cs typeface="Tahoma"/>
              </a:rPr>
              <a:t>Educación, </a:t>
            </a:r>
            <a:r>
              <a:rPr lang="es-ES" sz="2900" spc="125" dirty="0" err="1" smtClean="0">
                <a:latin typeface="Tahoma"/>
                <a:cs typeface="Tahoma"/>
              </a:rPr>
              <a:t>Consell</a:t>
            </a:r>
            <a:r>
              <a:rPr lang="es-ES" sz="2900" spc="125" dirty="0" smtClean="0">
                <a:latin typeface="Tahoma"/>
                <a:cs typeface="Tahoma"/>
              </a:rPr>
              <a:t> </a:t>
            </a:r>
            <a:r>
              <a:rPr lang="es-ES" sz="2900" spc="125" dirty="0" err="1" smtClean="0">
                <a:latin typeface="Tahoma"/>
                <a:cs typeface="Tahoma"/>
              </a:rPr>
              <a:t>Agrari</a:t>
            </a:r>
            <a:r>
              <a:rPr lang="es-ES" sz="2900" spc="125" dirty="0" smtClean="0">
                <a:latin typeface="Tahoma"/>
                <a:cs typeface="Tahoma"/>
              </a:rPr>
              <a:t> de </a:t>
            </a:r>
            <a:r>
              <a:rPr lang="es-ES" sz="2900" spc="125" dirty="0" err="1" smtClean="0">
                <a:latin typeface="Tahoma"/>
                <a:cs typeface="Tahoma"/>
              </a:rPr>
              <a:t>València</a:t>
            </a:r>
            <a:r>
              <a:rPr lang="es-ES" sz="2900" spc="125" dirty="0" smtClean="0">
                <a:latin typeface="Tahoma"/>
                <a:cs typeface="Tahoma"/>
              </a:rPr>
              <a:t>...)</a:t>
            </a:r>
          </a:p>
          <a:p>
            <a:pPr marL="868680" indent="-4572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900" spc="20" dirty="0" smtClean="0">
                <a:latin typeface="Tahoma"/>
                <a:cs typeface="Tahoma"/>
              </a:rPr>
              <a:t>Grupos</a:t>
            </a:r>
            <a:r>
              <a:rPr lang="es-ES" sz="2900" spc="-114" dirty="0" smtClean="0">
                <a:latin typeface="Tahoma"/>
                <a:cs typeface="Tahoma"/>
              </a:rPr>
              <a:t> </a:t>
            </a:r>
            <a:r>
              <a:rPr lang="es-ES" sz="2900" spc="30" dirty="0" smtClean="0">
                <a:latin typeface="Tahoma"/>
                <a:cs typeface="Tahoma"/>
              </a:rPr>
              <a:t>políticos</a:t>
            </a:r>
            <a:r>
              <a:rPr lang="es-ES" sz="2900" spc="-110" dirty="0" smtClean="0">
                <a:latin typeface="Tahoma"/>
                <a:cs typeface="Tahoma"/>
              </a:rPr>
              <a:t> </a:t>
            </a:r>
            <a:r>
              <a:rPr lang="es-ES" sz="2900" spc="20" dirty="0" smtClean="0">
                <a:latin typeface="Tahoma"/>
                <a:cs typeface="Tahoma"/>
              </a:rPr>
              <a:t>municipales.</a:t>
            </a:r>
          </a:p>
          <a:p>
            <a:pPr marL="868680" indent="-4572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900" spc="130" dirty="0">
                <a:latin typeface="Tahoma"/>
                <a:cs typeface="Tahoma"/>
              </a:rPr>
              <a:t>Federación</a:t>
            </a:r>
            <a:r>
              <a:rPr lang="es-ES" sz="2900" spc="-105" dirty="0">
                <a:latin typeface="Tahoma"/>
                <a:cs typeface="Tahoma"/>
              </a:rPr>
              <a:t> </a:t>
            </a:r>
            <a:r>
              <a:rPr lang="es-ES" sz="2900" spc="170" dirty="0">
                <a:latin typeface="Tahoma"/>
                <a:cs typeface="Tahoma"/>
              </a:rPr>
              <a:t>de</a:t>
            </a:r>
            <a:r>
              <a:rPr lang="es-ES" sz="2900" spc="-150" dirty="0">
                <a:latin typeface="Tahoma"/>
                <a:cs typeface="Tahoma"/>
              </a:rPr>
              <a:t> </a:t>
            </a:r>
            <a:r>
              <a:rPr lang="es-ES" sz="2900" spc="20" dirty="0">
                <a:latin typeface="Tahoma"/>
                <a:cs typeface="Tahoma"/>
              </a:rPr>
              <a:t>asociaciones</a:t>
            </a:r>
            <a:r>
              <a:rPr lang="es-ES" sz="2900" spc="-110" dirty="0">
                <a:latin typeface="Tahoma"/>
                <a:cs typeface="Tahoma"/>
              </a:rPr>
              <a:t> </a:t>
            </a:r>
            <a:r>
              <a:rPr lang="es-ES" sz="2900" spc="15" dirty="0">
                <a:latin typeface="Tahoma"/>
                <a:cs typeface="Tahoma"/>
              </a:rPr>
              <a:t>vecinales</a:t>
            </a:r>
            <a:r>
              <a:rPr lang="es-ES" sz="2900" spc="-114" dirty="0">
                <a:latin typeface="Tahoma"/>
                <a:cs typeface="Tahoma"/>
              </a:rPr>
              <a:t> </a:t>
            </a:r>
            <a:r>
              <a:rPr lang="es-ES" sz="2900" spc="170" dirty="0">
                <a:latin typeface="Tahoma"/>
                <a:cs typeface="Tahoma"/>
              </a:rPr>
              <a:t>de</a:t>
            </a:r>
            <a:r>
              <a:rPr lang="es-ES" sz="2900" spc="-105" dirty="0">
                <a:latin typeface="Tahoma"/>
                <a:cs typeface="Tahoma"/>
              </a:rPr>
              <a:t> </a:t>
            </a:r>
            <a:r>
              <a:rPr lang="es-ES" sz="2900" spc="100" dirty="0" err="1" smtClean="0">
                <a:latin typeface="Tahoma"/>
                <a:cs typeface="Tahoma"/>
              </a:rPr>
              <a:t>València</a:t>
            </a:r>
            <a:endParaRPr lang="es-ES" sz="2900" spc="100" dirty="0" smtClean="0">
              <a:latin typeface="Tahoma"/>
              <a:cs typeface="Tahoma"/>
            </a:endParaRPr>
          </a:p>
          <a:p>
            <a:pPr marL="868680" indent="-4572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a-ES-valencia" sz="2900" dirty="0" smtClean="0">
                <a:latin typeface="Tahoma"/>
                <a:cs typeface="Tahoma"/>
              </a:rPr>
              <a:t>Ádministración autonómica</a:t>
            </a:r>
            <a:endParaRPr lang="es-ES" sz="2900" dirty="0">
              <a:latin typeface="Tahoma"/>
              <a:cs typeface="Tahoma"/>
            </a:endParaRPr>
          </a:p>
          <a:p>
            <a:pPr marL="847090" indent="-45720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ca-ES-valencia" sz="2900" spc="20" dirty="0">
                <a:latin typeface="Tahoma"/>
                <a:cs typeface="Tahoma"/>
              </a:rPr>
              <a:t>Organizaciones profesionales agrarias y otras como </a:t>
            </a:r>
            <a:r>
              <a:rPr lang="ca-ES-valencia" sz="2900" spc="20" dirty="0" smtClean="0">
                <a:latin typeface="Tahoma"/>
                <a:cs typeface="Tahoma"/>
              </a:rPr>
              <a:t>CRDO (Chufa i Arroz), etc.</a:t>
            </a:r>
            <a:endParaRPr lang="es-ES" sz="2900" spc="40" dirty="0" smtClean="0">
              <a:latin typeface="Tahoma"/>
              <a:cs typeface="Tahoma"/>
            </a:endParaRPr>
          </a:p>
          <a:p>
            <a:pPr marL="847090" indent="-45720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ES" sz="2900" spc="40" dirty="0" smtClean="0">
                <a:latin typeface="Tahoma"/>
                <a:cs typeface="Tahoma"/>
              </a:rPr>
              <a:t>Entidades</a:t>
            </a:r>
            <a:r>
              <a:rPr lang="es-ES" sz="2900" spc="-110" dirty="0" smtClean="0">
                <a:latin typeface="Tahoma"/>
                <a:cs typeface="Tahoma"/>
              </a:rPr>
              <a:t> </a:t>
            </a:r>
            <a:r>
              <a:rPr lang="es-ES" sz="2900" spc="15" dirty="0">
                <a:latin typeface="Tahoma"/>
                <a:cs typeface="Tahoma"/>
              </a:rPr>
              <a:t>sociales</a:t>
            </a:r>
            <a:r>
              <a:rPr lang="es-ES" sz="2900" spc="-60" dirty="0">
                <a:latin typeface="Tahoma"/>
                <a:cs typeface="Tahoma"/>
              </a:rPr>
              <a:t> </a:t>
            </a:r>
            <a:r>
              <a:rPr lang="es-ES" sz="2900" spc="120" dirty="0">
                <a:latin typeface="Tahoma"/>
                <a:cs typeface="Tahoma"/>
              </a:rPr>
              <a:t>vinculadas</a:t>
            </a:r>
            <a:r>
              <a:rPr lang="es-ES" sz="2900" spc="-95" dirty="0">
                <a:latin typeface="Tahoma"/>
                <a:cs typeface="Tahoma"/>
              </a:rPr>
              <a:t> </a:t>
            </a:r>
            <a:r>
              <a:rPr lang="es-ES" sz="2900" spc="105" dirty="0">
                <a:latin typeface="Tahoma"/>
                <a:cs typeface="Tahoma"/>
              </a:rPr>
              <a:t>a</a:t>
            </a:r>
            <a:r>
              <a:rPr lang="es-ES" sz="2900" spc="-100" dirty="0">
                <a:latin typeface="Tahoma"/>
                <a:cs typeface="Tahoma"/>
              </a:rPr>
              <a:t> </a:t>
            </a:r>
            <a:r>
              <a:rPr lang="es-ES" sz="2900" spc="140" dirty="0">
                <a:latin typeface="Tahoma"/>
                <a:cs typeface="Tahoma"/>
              </a:rPr>
              <a:t>temas</a:t>
            </a:r>
            <a:r>
              <a:rPr lang="es-ES" sz="2900" spc="-95" dirty="0">
                <a:latin typeface="Tahoma"/>
                <a:cs typeface="Tahoma"/>
              </a:rPr>
              <a:t> </a:t>
            </a:r>
            <a:r>
              <a:rPr lang="es-ES" sz="2900" spc="120" dirty="0">
                <a:latin typeface="Tahoma"/>
                <a:cs typeface="Tahoma"/>
              </a:rPr>
              <a:t>agroalimentarios y de protección del </a:t>
            </a:r>
            <a:r>
              <a:rPr lang="es-ES" sz="2900" spc="120" dirty="0" smtClean="0">
                <a:latin typeface="Tahoma"/>
                <a:cs typeface="Tahoma"/>
              </a:rPr>
              <a:t>territorio</a:t>
            </a:r>
            <a:endParaRPr lang="es-ES" sz="2900" dirty="0">
              <a:latin typeface="Tahoma"/>
              <a:cs typeface="Tahoma"/>
            </a:endParaRPr>
          </a:p>
          <a:p>
            <a:pPr marL="868680" indent="-457200" algn="just">
              <a:buFont typeface="Arial" panose="020B0604020202020204" pitchFamily="34" charset="0"/>
              <a:buChar char="•"/>
            </a:pPr>
            <a:r>
              <a:rPr lang="es-ES" sz="2900" spc="20" dirty="0" smtClean="0">
                <a:latin typeface="Tahoma"/>
                <a:cs typeface="Tahoma"/>
              </a:rPr>
              <a:t>Organizaciones</a:t>
            </a:r>
            <a:r>
              <a:rPr lang="es-ES" sz="2900" spc="-114" dirty="0" smtClean="0">
                <a:latin typeface="Tahoma"/>
                <a:cs typeface="Tahoma"/>
              </a:rPr>
              <a:t> </a:t>
            </a:r>
            <a:r>
              <a:rPr lang="es-ES" sz="2900" spc="55" dirty="0">
                <a:latin typeface="Tahoma"/>
                <a:cs typeface="Tahoma"/>
              </a:rPr>
              <a:t>de</a:t>
            </a:r>
            <a:r>
              <a:rPr lang="es-ES" sz="2900" spc="-114" dirty="0">
                <a:latin typeface="Tahoma"/>
                <a:cs typeface="Tahoma"/>
              </a:rPr>
              <a:t> defensa de las personas </a:t>
            </a:r>
            <a:r>
              <a:rPr lang="es-ES" sz="2900" spc="35" dirty="0">
                <a:latin typeface="Tahoma"/>
                <a:cs typeface="Tahoma"/>
              </a:rPr>
              <a:t>consumidoras</a:t>
            </a:r>
          </a:p>
          <a:p>
            <a:pPr marL="868680" indent="-457200" algn="just">
              <a:buFont typeface="Arial" panose="020B0604020202020204" pitchFamily="34" charset="0"/>
              <a:buChar char="•"/>
            </a:pPr>
            <a:r>
              <a:rPr lang="es-ES" sz="2900" spc="25" dirty="0">
                <a:latin typeface="Tahoma"/>
                <a:cs typeface="Tahoma"/>
              </a:rPr>
              <a:t>Federaciones</a:t>
            </a:r>
            <a:r>
              <a:rPr lang="es-ES" sz="2900" spc="-130" dirty="0">
                <a:latin typeface="Tahoma"/>
                <a:cs typeface="Tahoma"/>
              </a:rPr>
              <a:t> </a:t>
            </a:r>
            <a:r>
              <a:rPr lang="es-ES" sz="2900" spc="20" dirty="0">
                <a:latin typeface="Tahoma"/>
                <a:cs typeface="Tahoma"/>
              </a:rPr>
              <a:t>empresariales</a:t>
            </a:r>
            <a:r>
              <a:rPr lang="es-ES" sz="2900" spc="-125" dirty="0">
                <a:latin typeface="Tahoma"/>
                <a:cs typeface="Tahoma"/>
              </a:rPr>
              <a:t> </a:t>
            </a:r>
            <a:r>
              <a:rPr lang="es-ES" sz="2900" spc="130" dirty="0">
                <a:latin typeface="Tahoma"/>
                <a:cs typeface="Tahoma"/>
              </a:rPr>
              <a:t>vinculadas</a:t>
            </a:r>
            <a:r>
              <a:rPr lang="es-ES" sz="2900" spc="-114" dirty="0">
                <a:latin typeface="Tahoma"/>
                <a:cs typeface="Tahoma"/>
              </a:rPr>
              <a:t> </a:t>
            </a:r>
            <a:r>
              <a:rPr lang="es-ES" sz="2900" spc="114" dirty="0">
                <a:latin typeface="Tahoma"/>
                <a:cs typeface="Tahoma"/>
              </a:rPr>
              <a:t>al</a:t>
            </a:r>
            <a:r>
              <a:rPr lang="es-ES" sz="2900" spc="-120" dirty="0">
                <a:latin typeface="Tahoma"/>
                <a:cs typeface="Tahoma"/>
              </a:rPr>
              <a:t> </a:t>
            </a:r>
            <a:r>
              <a:rPr lang="es-ES" sz="2900" spc="110" dirty="0">
                <a:latin typeface="Tahoma"/>
                <a:cs typeface="Tahoma"/>
              </a:rPr>
              <a:t>sector</a:t>
            </a:r>
            <a:r>
              <a:rPr lang="es-ES" sz="2900" spc="-114" dirty="0">
                <a:latin typeface="Tahoma"/>
                <a:cs typeface="Tahoma"/>
              </a:rPr>
              <a:t> </a:t>
            </a:r>
            <a:r>
              <a:rPr lang="es-ES" sz="2900" spc="114" dirty="0">
                <a:latin typeface="Tahoma"/>
                <a:cs typeface="Tahoma"/>
              </a:rPr>
              <a:t>agroalimentario</a:t>
            </a:r>
          </a:p>
          <a:p>
            <a:pPr marL="868680" indent="-457200" algn="just">
              <a:buFont typeface="Arial" panose="020B0604020202020204" pitchFamily="34" charset="0"/>
              <a:buChar char="•"/>
            </a:pPr>
            <a:r>
              <a:rPr lang="es-ES" sz="2900" spc="20" dirty="0">
                <a:latin typeface="Tahoma"/>
                <a:cs typeface="Tahoma"/>
              </a:rPr>
              <a:t>Colegios</a:t>
            </a:r>
            <a:r>
              <a:rPr lang="es-ES" sz="2900" spc="-114" dirty="0">
                <a:latin typeface="Tahoma"/>
                <a:cs typeface="Tahoma"/>
              </a:rPr>
              <a:t> </a:t>
            </a:r>
            <a:r>
              <a:rPr lang="es-ES" sz="2900" spc="15" dirty="0">
                <a:latin typeface="Tahoma"/>
                <a:cs typeface="Tahoma"/>
              </a:rPr>
              <a:t>profesionales</a:t>
            </a:r>
            <a:r>
              <a:rPr lang="es-ES" sz="2900" spc="-65" dirty="0">
                <a:latin typeface="Tahoma"/>
                <a:cs typeface="Tahoma"/>
              </a:rPr>
              <a:t> </a:t>
            </a:r>
            <a:r>
              <a:rPr lang="es-ES" sz="2900" spc="130" dirty="0">
                <a:latin typeface="Tahoma"/>
                <a:cs typeface="Tahoma"/>
              </a:rPr>
              <a:t>vinculados</a:t>
            </a:r>
            <a:r>
              <a:rPr lang="es-ES" sz="2900" spc="-100" dirty="0">
                <a:latin typeface="Tahoma"/>
                <a:cs typeface="Tahoma"/>
              </a:rPr>
              <a:t> </a:t>
            </a:r>
            <a:r>
              <a:rPr lang="es-ES" sz="2900" spc="114" dirty="0">
                <a:latin typeface="Tahoma"/>
                <a:cs typeface="Tahoma"/>
              </a:rPr>
              <a:t>al</a:t>
            </a:r>
            <a:r>
              <a:rPr lang="es-ES" sz="2900" spc="-100" dirty="0">
                <a:latin typeface="Tahoma"/>
                <a:cs typeface="Tahoma"/>
              </a:rPr>
              <a:t> </a:t>
            </a:r>
            <a:r>
              <a:rPr lang="es-ES" sz="2900" spc="180" dirty="0">
                <a:latin typeface="Tahoma"/>
                <a:cs typeface="Tahoma"/>
              </a:rPr>
              <a:t>ámbito</a:t>
            </a:r>
            <a:r>
              <a:rPr lang="es-ES" sz="2900" spc="-100" dirty="0">
                <a:latin typeface="Tahoma"/>
                <a:cs typeface="Tahoma"/>
              </a:rPr>
              <a:t> </a:t>
            </a:r>
            <a:r>
              <a:rPr lang="es-ES" sz="2900" spc="105" dirty="0">
                <a:latin typeface="Tahoma"/>
                <a:cs typeface="Tahoma"/>
              </a:rPr>
              <a:t>agrario</a:t>
            </a:r>
            <a:r>
              <a:rPr lang="es-ES" sz="2900" spc="-105" dirty="0">
                <a:latin typeface="Tahoma"/>
                <a:cs typeface="Tahoma"/>
              </a:rPr>
              <a:t> </a:t>
            </a:r>
            <a:r>
              <a:rPr lang="es-ES" sz="2900" spc="60" dirty="0">
                <a:latin typeface="Tahoma"/>
                <a:cs typeface="Tahoma"/>
              </a:rPr>
              <a:t>y</a:t>
            </a:r>
            <a:r>
              <a:rPr lang="es-ES" sz="2900" spc="-100" dirty="0">
                <a:latin typeface="Tahoma"/>
                <a:cs typeface="Tahoma"/>
              </a:rPr>
              <a:t> </a:t>
            </a:r>
            <a:r>
              <a:rPr lang="es-ES" sz="2900" spc="170" dirty="0">
                <a:latin typeface="Tahoma"/>
                <a:cs typeface="Tahoma"/>
              </a:rPr>
              <a:t>de</a:t>
            </a:r>
            <a:r>
              <a:rPr lang="es-ES" sz="2900" spc="-100" dirty="0">
                <a:latin typeface="Tahoma"/>
                <a:cs typeface="Tahoma"/>
              </a:rPr>
              <a:t> </a:t>
            </a:r>
            <a:r>
              <a:rPr lang="es-ES" sz="2900" spc="114" dirty="0">
                <a:latin typeface="Tahoma"/>
                <a:cs typeface="Tahoma"/>
              </a:rPr>
              <a:t>la</a:t>
            </a:r>
            <a:r>
              <a:rPr lang="es-ES" sz="2900" spc="-100" dirty="0">
                <a:latin typeface="Tahoma"/>
                <a:cs typeface="Tahoma"/>
              </a:rPr>
              <a:t> </a:t>
            </a:r>
            <a:r>
              <a:rPr lang="es-ES" sz="2900" spc="130" dirty="0">
                <a:latin typeface="Tahoma"/>
                <a:cs typeface="Tahoma"/>
              </a:rPr>
              <a:t>alimentación</a:t>
            </a:r>
          </a:p>
          <a:p>
            <a:pPr marL="868680" indent="-457200" algn="just">
              <a:buFont typeface="Arial" panose="020B0604020202020204" pitchFamily="34" charset="0"/>
              <a:buChar char="•"/>
            </a:pPr>
            <a:r>
              <a:rPr lang="es-ES" sz="2900" spc="20" dirty="0">
                <a:latin typeface="Tahoma"/>
                <a:cs typeface="Tahoma"/>
              </a:rPr>
              <a:t>Redes</a:t>
            </a:r>
            <a:r>
              <a:rPr lang="es-ES" sz="2900" spc="-110" dirty="0">
                <a:latin typeface="Tahoma"/>
                <a:cs typeface="Tahoma"/>
              </a:rPr>
              <a:t> </a:t>
            </a:r>
            <a:r>
              <a:rPr lang="es-ES" sz="2900" spc="35" dirty="0">
                <a:latin typeface="Tahoma"/>
                <a:cs typeface="Tahoma"/>
              </a:rPr>
              <a:t>o</a:t>
            </a:r>
            <a:r>
              <a:rPr lang="es-ES" sz="2900" spc="-110" dirty="0">
                <a:latin typeface="Tahoma"/>
                <a:cs typeface="Tahoma"/>
              </a:rPr>
              <a:t> </a:t>
            </a:r>
            <a:r>
              <a:rPr lang="es-ES" sz="2900" spc="5" dirty="0">
                <a:latin typeface="Tahoma"/>
                <a:cs typeface="Tahoma"/>
              </a:rPr>
              <a:t>colectivos,</a:t>
            </a:r>
            <a:r>
              <a:rPr lang="es-ES" sz="2900" spc="-110" dirty="0">
                <a:latin typeface="Tahoma"/>
                <a:cs typeface="Tahoma"/>
              </a:rPr>
              <a:t> </a:t>
            </a:r>
            <a:r>
              <a:rPr lang="es-ES" sz="2900" spc="50" dirty="0">
                <a:latin typeface="Tahoma"/>
                <a:cs typeface="Tahoma"/>
              </a:rPr>
              <a:t>que</a:t>
            </a:r>
            <a:r>
              <a:rPr lang="es-ES" sz="2900" spc="-110" dirty="0">
                <a:latin typeface="Tahoma"/>
                <a:cs typeface="Tahoma"/>
              </a:rPr>
              <a:t> </a:t>
            </a:r>
            <a:r>
              <a:rPr lang="es-ES" sz="2900" spc="20" dirty="0">
                <a:latin typeface="Tahoma"/>
                <a:cs typeface="Tahoma"/>
              </a:rPr>
              <a:t>sin</a:t>
            </a:r>
            <a:r>
              <a:rPr lang="es-ES" sz="2900" spc="-110" dirty="0">
                <a:latin typeface="Tahoma"/>
                <a:cs typeface="Tahoma"/>
              </a:rPr>
              <a:t> </a:t>
            </a:r>
            <a:r>
              <a:rPr lang="es-ES" sz="2900" spc="30" dirty="0">
                <a:latin typeface="Tahoma"/>
                <a:cs typeface="Tahoma"/>
              </a:rPr>
              <a:t>una</a:t>
            </a:r>
            <a:r>
              <a:rPr lang="es-ES" sz="2900" spc="-110" dirty="0">
                <a:latin typeface="Tahoma"/>
                <a:cs typeface="Tahoma"/>
              </a:rPr>
              <a:t> </a:t>
            </a:r>
            <a:r>
              <a:rPr lang="es-ES" sz="2900" spc="10" dirty="0">
                <a:latin typeface="Tahoma"/>
                <a:cs typeface="Tahoma"/>
              </a:rPr>
              <a:t>figura</a:t>
            </a:r>
            <a:r>
              <a:rPr lang="es-ES" sz="2900" spc="-110" dirty="0">
                <a:latin typeface="Tahoma"/>
                <a:cs typeface="Tahoma"/>
              </a:rPr>
              <a:t> </a:t>
            </a:r>
            <a:r>
              <a:rPr lang="es-ES" sz="2900" spc="15" dirty="0">
                <a:latin typeface="Tahoma"/>
                <a:cs typeface="Tahoma"/>
              </a:rPr>
              <a:t>jurídica</a:t>
            </a:r>
            <a:r>
              <a:rPr lang="es-ES" sz="2900" spc="-110" dirty="0">
                <a:latin typeface="Tahoma"/>
                <a:cs typeface="Tahoma"/>
              </a:rPr>
              <a:t> </a:t>
            </a:r>
            <a:r>
              <a:rPr lang="es-ES" sz="2900" spc="5" dirty="0" smtClean="0">
                <a:latin typeface="Tahoma"/>
                <a:cs typeface="Tahoma"/>
              </a:rPr>
              <a:t>propia</a:t>
            </a:r>
            <a:r>
              <a:rPr lang="es-ES" sz="2900" spc="5" dirty="0">
                <a:latin typeface="Tahoma"/>
                <a:cs typeface="Tahoma"/>
              </a:rPr>
              <a:t> </a:t>
            </a:r>
            <a:r>
              <a:rPr lang="es-ES" sz="2900" spc="5" dirty="0" smtClean="0">
                <a:latin typeface="Tahoma"/>
                <a:cs typeface="Tahoma"/>
              </a:rPr>
              <a:t>(</a:t>
            </a:r>
            <a:r>
              <a:rPr lang="es-ES" sz="2900" spc="5" dirty="0" err="1" smtClean="0">
                <a:latin typeface="Tahoma"/>
                <a:cs typeface="Tahoma"/>
              </a:rPr>
              <a:t>PSobAlPV</a:t>
            </a:r>
            <a:r>
              <a:rPr lang="es-ES" sz="2900" spc="5" dirty="0" smtClean="0">
                <a:latin typeface="Tahoma"/>
                <a:cs typeface="Tahoma"/>
              </a:rPr>
              <a:t>)</a:t>
            </a:r>
          </a:p>
          <a:p>
            <a:pPr marL="868680" indent="-457200" algn="just">
              <a:buFont typeface="Arial" panose="020B0604020202020204" pitchFamily="34" charset="0"/>
              <a:buChar char="•"/>
            </a:pPr>
            <a:r>
              <a:rPr lang="es-ES" sz="2900" spc="20" dirty="0" smtClean="0">
                <a:latin typeface="Tahoma"/>
                <a:cs typeface="Tahoma"/>
              </a:rPr>
              <a:t>Universidades</a:t>
            </a:r>
            <a:r>
              <a:rPr lang="es-ES" sz="2900" spc="-125" dirty="0" smtClean="0">
                <a:latin typeface="Tahoma"/>
                <a:cs typeface="Tahoma"/>
              </a:rPr>
              <a:t> </a:t>
            </a:r>
            <a:r>
              <a:rPr lang="es-ES" sz="2900" spc="5" dirty="0">
                <a:latin typeface="Tahoma"/>
                <a:cs typeface="Tahoma"/>
              </a:rPr>
              <a:t>y</a:t>
            </a:r>
            <a:r>
              <a:rPr lang="es-ES" sz="2900" spc="-120" dirty="0">
                <a:latin typeface="Tahoma"/>
                <a:cs typeface="Tahoma"/>
              </a:rPr>
              <a:t> </a:t>
            </a:r>
            <a:r>
              <a:rPr lang="es-ES" sz="2900" spc="20" dirty="0">
                <a:latin typeface="Tahoma"/>
                <a:cs typeface="Tahoma"/>
              </a:rPr>
              <a:t>centros</a:t>
            </a:r>
            <a:r>
              <a:rPr lang="es-ES" sz="2900" spc="-120" dirty="0">
                <a:latin typeface="Tahoma"/>
                <a:cs typeface="Tahoma"/>
              </a:rPr>
              <a:t> </a:t>
            </a:r>
            <a:r>
              <a:rPr lang="es-ES" sz="2900" spc="55" dirty="0">
                <a:latin typeface="Tahoma"/>
                <a:cs typeface="Tahoma"/>
              </a:rPr>
              <a:t>de</a:t>
            </a:r>
            <a:r>
              <a:rPr lang="es-ES" sz="2900" spc="-125" dirty="0">
                <a:latin typeface="Tahoma"/>
                <a:cs typeface="Tahoma"/>
              </a:rPr>
              <a:t> </a:t>
            </a:r>
            <a:r>
              <a:rPr lang="es-ES" sz="2900" spc="10" dirty="0" smtClean="0">
                <a:latin typeface="Tahoma"/>
                <a:cs typeface="Tahoma"/>
              </a:rPr>
              <a:t>investigación</a:t>
            </a:r>
          </a:p>
          <a:p>
            <a:pPr marL="868680" indent="-457200" algn="just">
              <a:buFont typeface="Arial" panose="020B0604020202020204" pitchFamily="34" charset="0"/>
              <a:buChar char="•"/>
            </a:pPr>
            <a:r>
              <a:rPr lang="ca-ES-valencia" sz="2900" spc="10" dirty="0" smtClean="0">
                <a:latin typeface="Tahoma"/>
                <a:cs typeface="Tahoma"/>
              </a:rPr>
              <a:t>(...)</a:t>
            </a:r>
            <a:endParaRPr lang="es-ES" sz="2900" dirty="0">
              <a:latin typeface="Tahoma"/>
              <a:cs typeface="Tahoma"/>
            </a:endParaRPr>
          </a:p>
          <a:p>
            <a:pPr marL="411480" algn="just"/>
            <a:endParaRPr lang="es-ES" sz="2900" b="1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52913" y="243870"/>
            <a:ext cx="3486149" cy="10667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0562" y="1654235"/>
            <a:ext cx="17345660" cy="0"/>
          </a:xfrm>
          <a:custGeom>
            <a:avLst/>
            <a:gdLst/>
            <a:ahLst/>
            <a:cxnLst/>
            <a:rect l="l" t="t" r="r" b="b"/>
            <a:pathLst>
              <a:path w="17345660">
                <a:moveTo>
                  <a:pt x="0" y="0"/>
                </a:moveTo>
                <a:lnTo>
                  <a:pt x="17345068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755" y="1895166"/>
            <a:ext cx="6070832" cy="77331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96209" y="8069494"/>
            <a:ext cx="60198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-15" dirty="0">
                <a:latin typeface="Tahoma"/>
                <a:cs typeface="Tahoma"/>
              </a:rPr>
              <a:t>G</a:t>
            </a:r>
            <a:r>
              <a:rPr sz="3350" b="1" spc="-5" dirty="0">
                <a:latin typeface="Tahoma"/>
                <a:cs typeface="Tahoma"/>
              </a:rPr>
              <a:t>T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7192" y="489345"/>
            <a:ext cx="12104408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5" dirty="0">
                <a:latin typeface="Tahoma"/>
                <a:cs typeface="Tahoma"/>
              </a:rPr>
              <a:t>Funcionamiento</a:t>
            </a:r>
            <a:r>
              <a:rPr spc="-195" dirty="0">
                <a:latin typeface="Tahoma"/>
                <a:cs typeface="Tahoma"/>
              </a:rPr>
              <a:t> </a:t>
            </a:r>
            <a:r>
              <a:rPr spc="270" dirty="0">
                <a:latin typeface="Tahoma"/>
                <a:cs typeface="Tahoma"/>
              </a:rPr>
              <a:t>órganico</a:t>
            </a:r>
            <a:r>
              <a:rPr spc="-195" dirty="0">
                <a:latin typeface="Tahoma"/>
                <a:cs typeface="Tahoma"/>
              </a:rPr>
              <a:t> </a:t>
            </a:r>
            <a:r>
              <a:rPr spc="305" dirty="0">
                <a:latin typeface="Tahoma"/>
                <a:cs typeface="Tahoma"/>
              </a:rPr>
              <a:t>del</a:t>
            </a:r>
            <a:r>
              <a:rPr spc="-195" dirty="0">
                <a:latin typeface="Tahoma"/>
                <a:cs typeface="Tahoma"/>
              </a:rPr>
              <a:t> </a:t>
            </a:r>
            <a:r>
              <a:rPr spc="380" dirty="0">
                <a:latin typeface="Tahoma"/>
                <a:cs typeface="Tahoma"/>
              </a:rPr>
              <a:t>CALM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90188" y="5208626"/>
            <a:ext cx="1070610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b="1" spc="135" dirty="0">
                <a:latin typeface="Tahoma"/>
                <a:cs typeface="Tahoma"/>
              </a:rPr>
              <a:t>C</a:t>
            </a:r>
            <a:r>
              <a:rPr sz="6000" b="1" spc="130" dirty="0">
                <a:latin typeface="Tahoma"/>
                <a:cs typeface="Tahoma"/>
              </a:rPr>
              <a:t>P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935" y="7478903"/>
            <a:ext cx="1373505" cy="195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-10" dirty="0">
                <a:latin typeface="Tahoma"/>
                <a:cs typeface="Tahoma"/>
              </a:rPr>
              <a:t>GT</a:t>
            </a:r>
            <a:endParaRPr sz="335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2445"/>
              </a:spcBef>
            </a:pPr>
            <a:r>
              <a:rPr sz="3350" b="1" spc="-10" dirty="0">
                <a:latin typeface="Tahoma"/>
                <a:cs typeface="Tahoma"/>
              </a:rPr>
              <a:t>GT</a:t>
            </a:r>
            <a:endParaRPr sz="3350">
              <a:latin typeface="Tahoma"/>
              <a:cs typeface="Tahoma"/>
            </a:endParaRPr>
          </a:p>
          <a:p>
            <a:pPr marL="783590">
              <a:lnSpc>
                <a:spcPct val="100000"/>
              </a:lnSpc>
              <a:spcBef>
                <a:spcPts val="670"/>
              </a:spcBef>
            </a:pPr>
            <a:r>
              <a:rPr sz="3350" b="1" spc="-15" dirty="0">
                <a:latin typeface="Tahoma"/>
                <a:cs typeface="Tahoma"/>
              </a:rPr>
              <a:t>G</a:t>
            </a:r>
            <a:r>
              <a:rPr sz="3350" b="1" spc="-5" dirty="0">
                <a:latin typeface="Tahoma"/>
                <a:cs typeface="Tahoma"/>
              </a:rPr>
              <a:t>T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1341" y="8851600"/>
            <a:ext cx="60198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-15" dirty="0">
                <a:latin typeface="Tahoma"/>
                <a:cs typeface="Tahoma"/>
              </a:rPr>
              <a:t>G</a:t>
            </a:r>
            <a:r>
              <a:rPr sz="3350" b="1" spc="-5" dirty="0">
                <a:latin typeface="Tahoma"/>
                <a:cs typeface="Tahoma"/>
              </a:rPr>
              <a:t>T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7910" y="7265399"/>
            <a:ext cx="60198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-15" dirty="0">
                <a:latin typeface="Tahoma"/>
                <a:cs typeface="Tahoma"/>
              </a:rPr>
              <a:t>G</a:t>
            </a:r>
            <a:r>
              <a:rPr sz="3350" b="1" spc="-5" dirty="0">
                <a:latin typeface="Tahoma"/>
                <a:cs typeface="Tahoma"/>
              </a:rPr>
              <a:t>T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7785" y="3138136"/>
            <a:ext cx="224345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b="1" spc="125" dirty="0">
                <a:latin typeface="Tahoma"/>
                <a:cs typeface="Tahoma"/>
              </a:rPr>
              <a:t>P</a:t>
            </a:r>
            <a:r>
              <a:rPr sz="6000" b="1" spc="105" dirty="0">
                <a:latin typeface="Tahoma"/>
                <a:cs typeface="Tahoma"/>
              </a:rPr>
              <a:t>l</a:t>
            </a:r>
            <a:r>
              <a:rPr sz="6000" b="1" spc="40" dirty="0">
                <a:latin typeface="Tahoma"/>
                <a:cs typeface="Tahoma"/>
              </a:rPr>
              <a:t>e</a:t>
            </a:r>
            <a:r>
              <a:rPr sz="6000" b="1" spc="185" dirty="0">
                <a:latin typeface="Tahoma"/>
                <a:cs typeface="Tahoma"/>
              </a:rPr>
              <a:t>n</a:t>
            </a:r>
            <a:r>
              <a:rPr sz="6000" b="1" spc="114" dirty="0">
                <a:latin typeface="Tahoma"/>
                <a:cs typeface="Tahoma"/>
              </a:rPr>
              <a:t>o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47785" y="7166321"/>
            <a:ext cx="597535" cy="572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50" b="1" spc="55" dirty="0">
                <a:latin typeface="Tahoma"/>
                <a:cs typeface="Tahoma"/>
              </a:rPr>
              <a:t>S</a:t>
            </a:r>
            <a:r>
              <a:rPr sz="3550" b="1" spc="15" dirty="0">
                <a:latin typeface="Tahoma"/>
                <a:cs typeface="Tahoma"/>
              </a:rPr>
              <a:t>T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1100101" y="1895166"/>
            <a:ext cx="16807116" cy="256352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320000">
              <a:lnSpc>
                <a:spcPct val="100000"/>
              </a:lnSpc>
              <a:spcBef>
                <a:spcPts val="670"/>
              </a:spcBef>
            </a:pPr>
            <a:r>
              <a:rPr spc="40" dirty="0" err="1" smtClean="0"/>
              <a:t>Órganos</a:t>
            </a:r>
            <a:r>
              <a:rPr spc="-200" dirty="0" smtClean="0"/>
              <a:t> </a:t>
            </a:r>
            <a:r>
              <a:rPr spc="90" dirty="0" smtClean="0"/>
              <a:t>de</a:t>
            </a:r>
            <a:r>
              <a:rPr spc="-195" dirty="0" smtClean="0"/>
              <a:t> </a:t>
            </a:r>
            <a:r>
              <a:rPr spc="45" dirty="0" err="1" smtClean="0"/>
              <a:t>Gobierno</a:t>
            </a:r>
            <a:r>
              <a:rPr lang="ca-ES-valencia" spc="45" dirty="0" smtClean="0"/>
              <a:t>: Presidencia, Vicepresidencia y Secretaría +</a:t>
            </a:r>
            <a:endParaRPr spc="45" dirty="0" smtClean="0"/>
          </a:p>
          <a:p>
            <a:pPr marL="7342505" marR="5080">
              <a:spcBef>
                <a:spcPts val="35"/>
              </a:spcBef>
            </a:pPr>
            <a:endParaRPr lang="ca-ES-valencia" sz="2650" spc="-25" dirty="0" smtClean="0"/>
          </a:p>
          <a:p>
            <a:pPr marL="6577200" marR="5080" indent="-457200"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sz="2650" spc="-25" dirty="0" err="1" smtClean="0"/>
              <a:t>Pleno</a:t>
            </a:r>
            <a:r>
              <a:rPr sz="2650" b="0" spc="-25" dirty="0">
                <a:latin typeface="Tahoma"/>
                <a:cs typeface="Tahoma"/>
              </a:rPr>
              <a:t>: </a:t>
            </a:r>
            <a:r>
              <a:rPr sz="2650" b="0" spc="170" dirty="0">
                <a:latin typeface="Tahoma"/>
                <a:cs typeface="Tahoma"/>
              </a:rPr>
              <a:t>Decisiones </a:t>
            </a:r>
            <a:r>
              <a:rPr sz="2650" b="0" spc="120" dirty="0">
                <a:latin typeface="Tahoma"/>
                <a:cs typeface="Tahoma"/>
              </a:rPr>
              <a:t>estratégicas, </a:t>
            </a:r>
            <a:r>
              <a:rPr sz="2650" b="0" spc="185" dirty="0">
                <a:latin typeface="Tahoma"/>
                <a:cs typeface="Tahoma"/>
              </a:rPr>
              <a:t>grandes </a:t>
            </a:r>
            <a:r>
              <a:rPr sz="2650" b="0" spc="140" dirty="0">
                <a:latin typeface="Tahoma"/>
                <a:cs typeface="Tahoma"/>
              </a:rPr>
              <a:t>acuerdos, </a:t>
            </a:r>
            <a:r>
              <a:rPr sz="2650" b="0" spc="145" dirty="0">
                <a:latin typeface="Tahoma"/>
                <a:cs typeface="Tahoma"/>
              </a:rPr>
              <a:t> </a:t>
            </a:r>
            <a:r>
              <a:rPr sz="2650" b="0" spc="190" dirty="0">
                <a:latin typeface="Tahoma"/>
                <a:cs typeface="Tahoma"/>
              </a:rPr>
              <a:t>validación </a:t>
            </a:r>
            <a:r>
              <a:rPr sz="2650" b="0" spc="250" dirty="0">
                <a:latin typeface="Tahoma"/>
                <a:cs typeface="Tahoma"/>
              </a:rPr>
              <a:t>de </a:t>
            </a:r>
            <a:r>
              <a:rPr sz="2650" b="0" spc="145" dirty="0">
                <a:latin typeface="Tahoma"/>
                <a:cs typeface="Tahoma"/>
              </a:rPr>
              <a:t>propuestas. </a:t>
            </a:r>
            <a:r>
              <a:rPr sz="2650" b="0" spc="165" dirty="0" smtClean="0">
                <a:latin typeface="Tahoma"/>
                <a:cs typeface="Tahoma"/>
              </a:rPr>
              <a:t>(</a:t>
            </a:r>
            <a:r>
              <a:rPr lang="ca-ES-valencia" sz="2650" b="0" spc="165" dirty="0" smtClean="0">
                <a:latin typeface="Tahoma"/>
                <a:cs typeface="Tahoma"/>
              </a:rPr>
              <a:t>min.</a:t>
            </a:r>
            <a:r>
              <a:rPr sz="2650" b="0" spc="165" dirty="0" smtClean="0">
                <a:latin typeface="Tahoma"/>
                <a:cs typeface="Tahoma"/>
              </a:rPr>
              <a:t> </a:t>
            </a:r>
            <a:r>
              <a:rPr sz="2650" b="0" spc="200" dirty="0">
                <a:latin typeface="Tahoma"/>
                <a:cs typeface="Tahoma"/>
              </a:rPr>
              <a:t>dos </a:t>
            </a:r>
            <a:r>
              <a:rPr sz="2650" b="0" spc="140" dirty="0">
                <a:latin typeface="Tahoma"/>
                <a:cs typeface="Tahoma"/>
              </a:rPr>
              <a:t>veces </a:t>
            </a:r>
            <a:r>
              <a:rPr sz="2650" b="0" spc="165" dirty="0">
                <a:latin typeface="Tahoma"/>
                <a:cs typeface="Tahoma"/>
              </a:rPr>
              <a:t>al </a:t>
            </a:r>
            <a:r>
              <a:rPr sz="2650" b="0" spc="135" dirty="0" err="1" smtClean="0">
                <a:latin typeface="Tahoma"/>
                <a:cs typeface="Tahoma"/>
              </a:rPr>
              <a:t>año</a:t>
            </a:r>
            <a:r>
              <a:rPr sz="2650" b="0" spc="135" dirty="0" smtClean="0">
                <a:latin typeface="Tahoma"/>
                <a:cs typeface="Tahoma"/>
              </a:rPr>
              <a:t>)</a:t>
            </a:r>
            <a:endParaRPr lang="ca-ES-valencia" sz="2650" b="0" spc="135" dirty="0" smtClean="0">
              <a:latin typeface="Tahoma"/>
              <a:cs typeface="Tahoma"/>
            </a:endParaRPr>
          </a:p>
          <a:p>
            <a:pPr marL="6577200" marR="5080" indent="-457200"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sz="2650" spc="60" dirty="0" err="1" smtClean="0"/>
              <a:t>Comisión</a:t>
            </a:r>
            <a:r>
              <a:rPr sz="2650" spc="-165" dirty="0" smtClean="0"/>
              <a:t> </a:t>
            </a:r>
            <a:r>
              <a:rPr sz="2650" spc="15" dirty="0"/>
              <a:t>Permanente:</a:t>
            </a:r>
            <a:r>
              <a:rPr sz="2650" spc="-165" dirty="0"/>
              <a:t> </a:t>
            </a:r>
            <a:r>
              <a:rPr sz="2650" b="0" spc="220" dirty="0">
                <a:latin typeface="Tahoma"/>
                <a:cs typeface="Tahoma"/>
              </a:rPr>
              <a:t>Seguimiento</a:t>
            </a:r>
            <a:r>
              <a:rPr sz="2650" b="0" spc="-145" dirty="0">
                <a:latin typeface="Tahoma"/>
                <a:cs typeface="Tahoma"/>
              </a:rPr>
              <a:t> </a:t>
            </a:r>
            <a:r>
              <a:rPr sz="2650" b="0" spc="210" dirty="0">
                <a:latin typeface="Tahoma"/>
                <a:cs typeface="Tahoma"/>
              </a:rPr>
              <a:t>periódico</a:t>
            </a:r>
            <a:r>
              <a:rPr sz="2650" b="0" spc="-145" dirty="0">
                <a:latin typeface="Tahoma"/>
                <a:cs typeface="Tahoma"/>
              </a:rPr>
              <a:t> </a:t>
            </a:r>
            <a:r>
              <a:rPr sz="2650" b="0" spc="200" dirty="0">
                <a:latin typeface="Tahoma"/>
                <a:cs typeface="Tahoma"/>
              </a:rPr>
              <a:t>actividad </a:t>
            </a:r>
            <a:r>
              <a:rPr sz="2650" b="0" spc="-815" dirty="0">
                <a:latin typeface="Tahoma"/>
                <a:cs typeface="Tahoma"/>
              </a:rPr>
              <a:t> </a:t>
            </a:r>
            <a:r>
              <a:rPr sz="2650" b="0" spc="220" dirty="0">
                <a:latin typeface="Tahoma"/>
                <a:cs typeface="Tahoma"/>
              </a:rPr>
              <a:t>del</a:t>
            </a:r>
            <a:r>
              <a:rPr sz="2650" b="0" spc="-150" dirty="0">
                <a:latin typeface="Tahoma"/>
                <a:cs typeface="Tahoma"/>
              </a:rPr>
              <a:t> </a:t>
            </a:r>
            <a:r>
              <a:rPr sz="2650" b="0" spc="170" dirty="0">
                <a:latin typeface="Tahoma"/>
                <a:cs typeface="Tahoma"/>
              </a:rPr>
              <a:t>CALM,</a:t>
            </a:r>
            <a:r>
              <a:rPr sz="2650" b="0" spc="-145" dirty="0">
                <a:latin typeface="Tahoma"/>
                <a:cs typeface="Tahoma"/>
              </a:rPr>
              <a:t> </a:t>
            </a:r>
            <a:r>
              <a:rPr sz="2650" b="0" spc="220" dirty="0">
                <a:latin typeface="Tahoma"/>
                <a:cs typeface="Tahoma"/>
              </a:rPr>
              <a:t>intermediación</a:t>
            </a:r>
            <a:r>
              <a:rPr sz="2650" b="0" spc="-145" dirty="0">
                <a:latin typeface="Tahoma"/>
                <a:cs typeface="Tahoma"/>
              </a:rPr>
              <a:t> </a:t>
            </a:r>
            <a:r>
              <a:rPr sz="2650" b="0" spc="60" dirty="0">
                <a:latin typeface="Tahoma"/>
                <a:cs typeface="Tahoma"/>
              </a:rPr>
              <a:t>GT's</a:t>
            </a:r>
            <a:r>
              <a:rPr sz="2650" b="0" spc="-145" dirty="0">
                <a:latin typeface="Tahoma"/>
                <a:cs typeface="Tahoma"/>
              </a:rPr>
              <a:t> </a:t>
            </a:r>
            <a:r>
              <a:rPr sz="2650" b="0" spc="85" dirty="0">
                <a:latin typeface="Tahoma"/>
                <a:cs typeface="Tahoma"/>
              </a:rPr>
              <a:t>y</a:t>
            </a:r>
            <a:r>
              <a:rPr sz="2650" b="0" spc="-145" dirty="0">
                <a:latin typeface="Tahoma"/>
                <a:cs typeface="Tahoma"/>
              </a:rPr>
              <a:t> </a:t>
            </a:r>
            <a:r>
              <a:rPr sz="2650" b="0" spc="150" dirty="0">
                <a:latin typeface="Tahoma"/>
                <a:cs typeface="Tahoma"/>
              </a:rPr>
              <a:t>Pleno.</a:t>
            </a:r>
            <a:r>
              <a:rPr sz="2650" b="0" spc="-145" dirty="0">
                <a:latin typeface="Tahoma"/>
                <a:cs typeface="Tahoma"/>
              </a:rPr>
              <a:t> </a:t>
            </a:r>
            <a:r>
              <a:rPr sz="2650" b="0" spc="145" dirty="0">
                <a:latin typeface="Tahoma"/>
                <a:cs typeface="Tahoma"/>
              </a:rPr>
              <a:t>(</a:t>
            </a:r>
            <a:r>
              <a:rPr sz="2650" b="0" spc="145" dirty="0" smtClean="0">
                <a:latin typeface="Tahoma"/>
                <a:cs typeface="Tahoma"/>
              </a:rPr>
              <a:t>trimestral</a:t>
            </a:r>
            <a:r>
              <a:rPr sz="2650" b="0" spc="100" dirty="0" smtClean="0">
                <a:latin typeface="Tahoma"/>
                <a:cs typeface="Tahoma"/>
              </a:rPr>
              <a:t>).</a:t>
            </a:r>
            <a:endParaRPr sz="265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43800" y="4612835"/>
            <a:ext cx="9848215" cy="229780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600" b="1" spc="15" dirty="0">
                <a:latin typeface="Tahoma"/>
                <a:cs typeface="Tahoma"/>
              </a:rPr>
              <a:t>Secretaría</a:t>
            </a:r>
            <a:r>
              <a:rPr sz="2600" b="1" spc="-185" dirty="0">
                <a:latin typeface="Tahoma"/>
                <a:cs typeface="Tahoma"/>
              </a:rPr>
              <a:t> </a:t>
            </a:r>
            <a:r>
              <a:rPr sz="2600" b="1" spc="45" dirty="0">
                <a:latin typeface="Tahoma"/>
                <a:cs typeface="Tahoma"/>
              </a:rPr>
              <a:t>técnica</a:t>
            </a:r>
            <a:endParaRPr sz="2600" dirty="0">
              <a:latin typeface="Tahoma"/>
              <a:cs typeface="Tahoma"/>
            </a:endParaRPr>
          </a:p>
          <a:p>
            <a:pPr marL="519430" marR="5080">
              <a:lnSpc>
                <a:spcPct val="114399"/>
              </a:lnSpc>
              <a:spcBef>
                <a:spcPts val="15"/>
              </a:spcBef>
            </a:pPr>
            <a:r>
              <a:rPr sz="2600" spc="190" dirty="0">
                <a:latin typeface="Tahoma"/>
                <a:cs typeface="Tahoma"/>
              </a:rPr>
              <a:t>Coordinación </a:t>
            </a:r>
            <a:r>
              <a:rPr sz="2600" spc="150" dirty="0">
                <a:latin typeface="Tahoma"/>
                <a:cs typeface="Tahoma"/>
              </a:rPr>
              <a:t>entre </a:t>
            </a:r>
            <a:r>
              <a:rPr sz="2600" spc="110" dirty="0">
                <a:latin typeface="Tahoma"/>
                <a:cs typeface="Tahoma"/>
              </a:rPr>
              <a:t>espacios, </a:t>
            </a:r>
            <a:r>
              <a:rPr sz="2600" spc="170" dirty="0">
                <a:latin typeface="Tahoma"/>
                <a:cs typeface="Tahoma"/>
              </a:rPr>
              <a:t>articulación </a:t>
            </a:r>
            <a:r>
              <a:rPr sz="2600" spc="185" dirty="0">
                <a:latin typeface="Tahoma"/>
                <a:cs typeface="Tahoma"/>
              </a:rPr>
              <a:t>contenidos </a:t>
            </a:r>
            <a:r>
              <a:rPr sz="2600" spc="75" dirty="0">
                <a:latin typeface="Tahoma"/>
                <a:cs typeface="Tahoma"/>
              </a:rPr>
              <a:t>y </a:t>
            </a:r>
            <a:r>
              <a:rPr sz="2600" spc="210" dirty="0" err="1" smtClean="0">
                <a:latin typeface="Tahoma"/>
                <a:cs typeface="Tahoma"/>
              </a:rPr>
              <a:t>dinamización</a:t>
            </a:r>
            <a:r>
              <a:rPr sz="2600" spc="-125" dirty="0" smtClean="0">
                <a:latin typeface="Tahoma"/>
                <a:cs typeface="Tahoma"/>
              </a:rPr>
              <a:t> </a:t>
            </a:r>
            <a:r>
              <a:rPr sz="2600" spc="155" dirty="0">
                <a:latin typeface="Tahoma"/>
                <a:cs typeface="Tahoma"/>
              </a:rPr>
              <a:t>general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220" dirty="0">
                <a:latin typeface="Tahoma"/>
                <a:cs typeface="Tahoma"/>
              </a:rPr>
              <a:t>de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145" dirty="0">
                <a:latin typeface="Tahoma"/>
                <a:cs typeface="Tahoma"/>
              </a:rPr>
              <a:t>la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175" dirty="0">
                <a:latin typeface="Tahoma"/>
                <a:cs typeface="Tahoma"/>
              </a:rPr>
              <a:t>actividad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195" dirty="0">
                <a:latin typeface="Tahoma"/>
                <a:cs typeface="Tahoma"/>
              </a:rPr>
              <a:t>del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155" dirty="0">
                <a:latin typeface="Tahoma"/>
                <a:cs typeface="Tahoma"/>
              </a:rPr>
              <a:t>CALM.</a:t>
            </a:r>
            <a:r>
              <a:rPr sz="2600" spc="-190" dirty="0">
                <a:latin typeface="Tahoma"/>
                <a:cs typeface="Tahoma"/>
              </a:rPr>
              <a:t> </a:t>
            </a:r>
            <a:r>
              <a:rPr sz="2600" spc="145" dirty="0">
                <a:latin typeface="Tahoma"/>
                <a:cs typeface="Tahoma"/>
              </a:rPr>
              <a:t>(Delegación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220" dirty="0">
                <a:latin typeface="Tahoma"/>
                <a:cs typeface="Tahoma"/>
              </a:rPr>
              <a:t>de </a:t>
            </a:r>
            <a:r>
              <a:rPr sz="2600" spc="-720" dirty="0">
                <a:latin typeface="Tahoma"/>
                <a:cs typeface="Tahoma"/>
              </a:rPr>
              <a:t> </a:t>
            </a:r>
            <a:r>
              <a:rPr sz="2600" spc="175" dirty="0">
                <a:latin typeface="Tahoma"/>
                <a:cs typeface="Tahoma"/>
              </a:rPr>
              <a:t>Agricultura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75" dirty="0">
                <a:latin typeface="Tahoma"/>
                <a:cs typeface="Tahoma"/>
              </a:rPr>
              <a:t>y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155" dirty="0" err="1" smtClean="0">
                <a:latin typeface="Tahoma"/>
                <a:cs typeface="Tahoma"/>
              </a:rPr>
              <a:t>Alimentación</a:t>
            </a:r>
            <a:r>
              <a:rPr lang="ca-ES-valencia" sz="2600" spc="155" dirty="0" smtClean="0">
                <a:latin typeface="Tahoma"/>
                <a:cs typeface="Tahoma"/>
              </a:rPr>
              <a:t> </a:t>
            </a:r>
            <a:r>
              <a:rPr sz="2600" spc="155" dirty="0" smtClean="0">
                <a:latin typeface="Tahoma"/>
                <a:cs typeface="Tahoma"/>
              </a:rPr>
              <a:t>+</a:t>
            </a:r>
            <a:r>
              <a:rPr sz="2600" spc="-130" dirty="0" smtClean="0">
                <a:latin typeface="Tahoma"/>
                <a:cs typeface="Tahoma"/>
              </a:rPr>
              <a:t> </a:t>
            </a:r>
            <a:r>
              <a:rPr sz="2600" spc="200" dirty="0">
                <a:latin typeface="Tahoma"/>
                <a:cs typeface="Tahoma"/>
              </a:rPr>
              <a:t>cada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200" dirty="0">
                <a:latin typeface="Tahoma"/>
                <a:cs typeface="Tahoma"/>
              </a:rPr>
              <a:t>entidad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180" dirty="0">
                <a:latin typeface="Tahoma"/>
                <a:cs typeface="Tahoma"/>
              </a:rPr>
              <a:t>coordinadora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220" dirty="0">
                <a:latin typeface="Tahoma"/>
                <a:cs typeface="Tahoma"/>
              </a:rPr>
              <a:t>de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lang="ca-ES-valencia" sz="2600" spc="130" dirty="0" smtClean="0">
                <a:latin typeface="Tahoma"/>
                <a:cs typeface="Tahoma"/>
              </a:rPr>
              <a:t>cada </a:t>
            </a:r>
            <a:r>
              <a:rPr sz="2600" spc="25" dirty="0" smtClean="0">
                <a:latin typeface="Tahoma"/>
                <a:cs typeface="Tahoma"/>
              </a:rPr>
              <a:t>GT's</a:t>
            </a:r>
            <a:r>
              <a:rPr sz="2600" spc="25" dirty="0">
                <a:latin typeface="Tahoma"/>
                <a:cs typeface="Tahoma"/>
              </a:rPr>
              <a:t>)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29985" y="7166321"/>
            <a:ext cx="9677400" cy="21191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600" b="1" spc="30" dirty="0">
                <a:latin typeface="Tahoma"/>
                <a:cs typeface="Tahoma"/>
                <a:hlinkClick r:id="rId4"/>
              </a:rPr>
              <a:t>Grupos</a:t>
            </a:r>
            <a:r>
              <a:rPr sz="2600" b="1" spc="-165" dirty="0">
                <a:latin typeface="Tahoma"/>
                <a:cs typeface="Tahoma"/>
                <a:hlinkClick r:id="rId4"/>
              </a:rPr>
              <a:t> </a:t>
            </a:r>
            <a:r>
              <a:rPr sz="2600" b="1" spc="70" dirty="0">
                <a:latin typeface="Tahoma"/>
                <a:cs typeface="Tahoma"/>
                <a:hlinkClick r:id="rId4"/>
              </a:rPr>
              <a:t>de</a:t>
            </a:r>
            <a:r>
              <a:rPr sz="2600" b="1" spc="-165" dirty="0">
                <a:latin typeface="Tahoma"/>
                <a:cs typeface="Tahoma"/>
                <a:hlinkClick r:id="rId4"/>
              </a:rPr>
              <a:t> </a:t>
            </a:r>
            <a:r>
              <a:rPr sz="2600" b="1" spc="-20" dirty="0" err="1" smtClean="0">
                <a:latin typeface="Tahoma"/>
                <a:cs typeface="Tahoma"/>
                <a:hlinkClick r:id="rId4"/>
              </a:rPr>
              <a:t>Trabajo</a:t>
            </a:r>
            <a:endParaRPr sz="2600" dirty="0">
              <a:latin typeface="Tahoma"/>
              <a:cs typeface="Tahoma"/>
            </a:endParaRPr>
          </a:p>
          <a:p>
            <a:pPr marL="519430" marR="5080">
              <a:lnSpc>
                <a:spcPts val="3229"/>
              </a:lnSpc>
              <a:spcBef>
                <a:spcPts val="80"/>
              </a:spcBef>
            </a:pPr>
            <a:r>
              <a:rPr sz="2600" spc="180" dirty="0">
                <a:latin typeface="Tahoma"/>
                <a:cs typeface="Tahoma"/>
              </a:rPr>
              <a:t>Coordinados </a:t>
            </a:r>
            <a:r>
              <a:rPr sz="2600" spc="185" dirty="0">
                <a:latin typeface="Tahoma"/>
                <a:cs typeface="Tahoma"/>
              </a:rPr>
              <a:t>por </a:t>
            </a:r>
            <a:r>
              <a:rPr sz="2600" spc="145" dirty="0">
                <a:latin typeface="Tahoma"/>
                <a:cs typeface="Tahoma"/>
              </a:rPr>
              <a:t>al </a:t>
            </a:r>
            <a:r>
              <a:rPr sz="2600" spc="215" dirty="0">
                <a:latin typeface="Tahoma"/>
                <a:cs typeface="Tahoma"/>
              </a:rPr>
              <a:t>menos </a:t>
            </a:r>
            <a:r>
              <a:rPr sz="2600" spc="200" dirty="0">
                <a:latin typeface="Tahoma"/>
                <a:cs typeface="Tahoma"/>
              </a:rPr>
              <a:t>una entidad </a:t>
            </a:r>
            <a:r>
              <a:rPr sz="2600" spc="250" dirty="0">
                <a:latin typeface="Tahoma"/>
                <a:cs typeface="Tahoma"/>
              </a:rPr>
              <a:t>miembro </a:t>
            </a:r>
            <a:r>
              <a:rPr sz="2600" spc="195" dirty="0">
                <a:latin typeface="Tahoma"/>
                <a:cs typeface="Tahoma"/>
              </a:rPr>
              <a:t>del </a:t>
            </a:r>
            <a:r>
              <a:rPr sz="2600" spc="155" dirty="0" smtClean="0">
                <a:latin typeface="Tahoma"/>
                <a:cs typeface="Tahoma"/>
              </a:rPr>
              <a:t>CALM</a:t>
            </a:r>
            <a:r>
              <a:rPr lang="ca-ES-valencia" sz="2600" spc="155" dirty="0" smtClean="0">
                <a:latin typeface="Tahoma"/>
                <a:cs typeface="Tahoma"/>
              </a:rPr>
              <a:t> + dos entidades más</a:t>
            </a:r>
            <a:r>
              <a:rPr sz="2600" spc="155" dirty="0" smtClean="0">
                <a:latin typeface="Tahoma"/>
                <a:cs typeface="Tahoma"/>
              </a:rPr>
              <a:t>. </a:t>
            </a:r>
            <a:r>
              <a:rPr sz="2600" spc="-720" dirty="0" smtClean="0">
                <a:latin typeface="Tahoma"/>
                <a:cs typeface="Tahoma"/>
              </a:rPr>
              <a:t> </a:t>
            </a:r>
            <a:r>
              <a:rPr sz="2600" spc="185" dirty="0">
                <a:latin typeface="Tahoma"/>
                <a:cs typeface="Tahoma"/>
              </a:rPr>
              <a:t>Abierto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140" dirty="0">
                <a:latin typeface="Tahoma"/>
                <a:cs typeface="Tahoma"/>
              </a:rPr>
              <a:t>a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145" dirty="0">
                <a:latin typeface="Tahoma"/>
                <a:cs typeface="Tahoma"/>
              </a:rPr>
              <a:t>la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160" dirty="0">
                <a:latin typeface="Tahoma"/>
                <a:cs typeface="Tahoma"/>
              </a:rPr>
              <a:t>ciudadania,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215" dirty="0">
                <a:latin typeface="Tahoma"/>
                <a:cs typeface="Tahoma"/>
              </a:rPr>
              <a:t>no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190" dirty="0">
                <a:latin typeface="Tahoma"/>
                <a:cs typeface="Tahoma"/>
              </a:rPr>
              <a:t>hace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130" dirty="0">
                <a:latin typeface="Tahoma"/>
                <a:cs typeface="Tahoma"/>
              </a:rPr>
              <a:t>falta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85" dirty="0">
                <a:latin typeface="Tahoma"/>
                <a:cs typeface="Tahoma"/>
              </a:rPr>
              <a:t>ser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200" dirty="0">
                <a:latin typeface="Tahoma"/>
                <a:cs typeface="Tahoma"/>
              </a:rPr>
              <a:t>entidad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195" dirty="0">
                <a:latin typeface="Tahoma"/>
                <a:cs typeface="Tahoma"/>
              </a:rPr>
              <a:t>del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155" dirty="0">
                <a:latin typeface="Tahoma"/>
                <a:cs typeface="Tahoma"/>
              </a:rPr>
              <a:t>CALM. </a:t>
            </a:r>
            <a:r>
              <a:rPr sz="2600" spc="160" dirty="0">
                <a:latin typeface="Tahoma"/>
                <a:cs typeface="Tahoma"/>
              </a:rPr>
              <a:t> Espacios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220" dirty="0">
                <a:latin typeface="Tahoma"/>
                <a:cs typeface="Tahoma"/>
              </a:rPr>
              <a:t>de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135" dirty="0">
                <a:latin typeface="Tahoma"/>
                <a:cs typeface="Tahoma"/>
              </a:rPr>
              <a:t>debate,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145" dirty="0">
                <a:latin typeface="Tahoma"/>
                <a:cs typeface="Tahoma"/>
              </a:rPr>
              <a:t>co-costrucción,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170" dirty="0">
                <a:latin typeface="Tahoma"/>
                <a:cs typeface="Tahoma"/>
              </a:rPr>
              <a:t>generación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220" dirty="0">
                <a:latin typeface="Tahoma"/>
                <a:cs typeface="Tahoma"/>
              </a:rPr>
              <a:t>de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135" dirty="0">
                <a:latin typeface="Tahoma"/>
                <a:cs typeface="Tahoma"/>
              </a:rPr>
              <a:t>propuesta, </a:t>
            </a:r>
            <a:r>
              <a:rPr sz="2600" spc="-720" dirty="0">
                <a:latin typeface="Tahoma"/>
                <a:cs typeface="Tahoma"/>
              </a:rPr>
              <a:t> </a:t>
            </a:r>
            <a:r>
              <a:rPr sz="2600" spc="90" dirty="0">
                <a:latin typeface="Tahoma"/>
                <a:cs typeface="Tahoma"/>
              </a:rPr>
              <a:t>análisis,</a:t>
            </a:r>
            <a:r>
              <a:rPr sz="2600" spc="-13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etc...</a:t>
            </a:r>
            <a:endParaRPr sz="26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52913" y="243872"/>
            <a:ext cx="3486149" cy="10667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0562" y="1654237"/>
            <a:ext cx="17345660" cy="0"/>
          </a:xfrm>
          <a:custGeom>
            <a:avLst/>
            <a:gdLst/>
            <a:ahLst/>
            <a:cxnLst/>
            <a:rect l="l" t="t" r="r" b="b"/>
            <a:pathLst>
              <a:path w="17345660">
                <a:moveTo>
                  <a:pt x="0" y="0"/>
                </a:moveTo>
                <a:lnTo>
                  <a:pt x="17345068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4054" y="749396"/>
            <a:ext cx="136853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63335" algn="l"/>
              </a:tabLst>
            </a:pPr>
            <a:r>
              <a:rPr sz="3600" spc="300" dirty="0" err="1">
                <a:latin typeface="Tahoma"/>
                <a:cs typeface="Tahoma"/>
              </a:rPr>
              <a:t>Funcionamiento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110" dirty="0" smtClean="0">
                <a:latin typeface="Tahoma"/>
                <a:cs typeface="Tahoma"/>
              </a:rPr>
              <a:t>y</a:t>
            </a:r>
            <a:r>
              <a:rPr lang="ca-ES-valencia" sz="3600" spc="110" dirty="0" smtClean="0">
                <a:latin typeface="Tahoma"/>
                <a:cs typeface="Tahoma"/>
              </a:rPr>
              <a:t> </a:t>
            </a:r>
            <a:r>
              <a:rPr sz="3600" spc="245" dirty="0" err="1" smtClean="0">
                <a:latin typeface="Tahoma"/>
                <a:cs typeface="Tahoma"/>
              </a:rPr>
              <a:t>estructrucación</a:t>
            </a:r>
            <a:r>
              <a:rPr sz="3600" spc="-195" dirty="0" smtClean="0">
                <a:latin typeface="Tahoma"/>
                <a:cs typeface="Tahoma"/>
              </a:rPr>
              <a:t> </a:t>
            </a:r>
            <a:r>
              <a:rPr sz="3600" spc="325" dirty="0">
                <a:latin typeface="Tahoma"/>
                <a:cs typeface="Tahoma"/>
              </a:rPr>
              <a:t>de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75" dirty="0">
                <a:latin typeface="Tahoma"/>
                <a:cs typeface="Tahoma"/>
              </a:rPr>
              <a:t>contenidos</a:t>
            </a:r>
            <a:endParaRPr sz="36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0601" y="2324100"/>
            <a:ext cx="5334000" cy="6857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8" y="6990443"/>
            <a:ext cx="1295399" cy="1295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91200" y="3795659"/>
            <a:ext cx="1142999" cy="10191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4999" y="5695044"/>
            <a:ext cx="1295399" cy="1295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4998" y="8285842"/>
            <a:ext cx="1457324" cy="145311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79086" y="4535547"/>
            <a:ext cx="101730" cy="10173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931972" y="4305246"/>
            <a:ext cx="4037965" cy="1324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marR="5080" indent="-33020">
              <a:lnSpc>
                <a:spcPct val="115799"/>
              </a:lnSpc>
              <a:spcBef>
                <a:spcPts val="100"/>
              </a:spcBef>
            </a:pPr>
            <a:r>
              <a:rPr sz="2450" spc="125" dirty="0" err="1" smtClean="0">
                <a:latin typeface="Tahoma"/>
                <a:cs typeface="Tahoma"/>
              </a:rPr>
              <a:t>Intercanvi</a:t>
            </a:r>
            <a:r>
              <a:rPr lang="ca-ES-valencia" sz="2450" spc="125" dirty="0" smtClean="0">
                <a:latin typeface="Tahoma"/>
                <a:cs typeface="Tahoma"/>
              </a:rPr>
              <a:t>o</a:t>
            </a:r>
            <a:r>
              <a:rPr sz="2450" spc="-145" dirty="0" smtClean="0">
                <a:latin typeface="Tahoma"/>
                <a:cs typeface="Tahoma"/>
              </a:rPr>
              <a:t> </a:t>
            </a:r>
            <a:r>
              <a:rPr sz="2450" spc="155" dirty="0" smtClean="0">
                <a:latin typeface="Tahoma"/>
                <a:cs typeface="Tahoma"/>
              </a:rPr>
              <a:t>d</a:t>
            </a:r>
            <a:r>
              <a:rPr lang="ca-ES-valencia" sz="2450" spc="155" dirty="0" smtClean="0">
                <a:latin typeface="Tahoma"/>
                <a:cs typeface="Tahoma"/>
              </a:rPr>
              <a:t>e </a:t>
            </a:r>
            <a:r>
              <a:rPr sz="2450" spc="155" dirty="0" err="1" smtClean="0">
                <a:latin typeface="Tahoma"/>
                <a:cs typeface="Tahoma"/>
              </a:rPr>
              <a:t>experi</a:t>
            </a:r>
            <a:r>
              <a:rPr lang="ca-ES-valencia" sz="2450" spc="155" dirty="0" smtClean="0">
                <a:latin typeface="Tahoma"/>
                <a:cs typeface="Tahoma"/>
              </a:rPr>
              <a:t>encias y</a:t>
            </a:r>
            <a:r>
              <a:rPr sz="2450" spc="135" dirty="0" smtClean="0">
                <a:latin typeface="Tahoma"/>
                <a:cs typeface="Tahoma"/>
              </a:rPr>
              <a:t> </a:t>
            </a:r>
            <a:r>
              <a:rPr sz="2450" spc="-750" dirty="0" smtClean="0">
                <a:latin typeface="Tahoma"/>
                <a:cs typeface="Tahoma"/>
              </a:rPr>
              <a:t> </a:t>
            </a:r>
            <a:r>
              <a:rPr sz="2450" spc="190" dirty="0" smtClean="0">
                <a:latin typeface="Tahoma"/>
                <a:cs typeface="Tahoma"/>
              </a:rPr>
              <a:t>b</a:t>
            </a:r>
            <a:r>
              <a:rPr lang="ca-ES-valencia" sz="2450" spc="190" dirty="0" smtClean="0">
                <a:latin typeface="Tahoma"/>
                <a:cs typeface="Tahoma"/>
              </a:rPr>
              <a:t>uenas</a:t>
            </a:r>
            <a:r>
              <a:rPr sz="2450" spc="-145" dirty="0" smtClean="0">
                <a:latin typeface="Tahoma"/>
                <a:cs typeface="Tahoma"/>
              </a:rPr>
              <a:t> </a:t>
            </a:r>
            <a:r>
              <a:rPr sz="2450" spc="180" dirty="0" err="1" smtClean="0">
                <a:latin typeface="Tahoma"/>
                <a:cs typeface="Tahoma"/>
              </a:rPr>
              <a:t>pr</a:t>
            </a:r>
            <a:r>
              <a:rPr lang="ca-ES-valencia" sz="2450" spc="180" dirty="0" smtClean="0">
                <a:latin typeface="Tahoma"/>
                <a:cs typeface="Tahoma"/>
              </a:rPr>
              <a:t>á</a:t>
            </a:r>
            <a:r>
              <a:rPr sz="2450" spc="180" dirty="0" err="1" smtClean="0">
                <a:latin typeface="Tahoma"/>
                <a:cs typeface="Tahoma"/>
              </a:rPr>
              <a:t>cti</a:t>
            </a:r>
            <a:r>
              <a:rPr lang="ca-ES-valencia" sz="2450" spc="180" dirty="0" smtClean="0">
                <a:latin typeface="Tahoma"/>
                <a:cs typeface="Tahoma"/>
              </a:rPr>
              <a:t>ca</a:t>
            </a:r>
            <a:r>
              <a:rPr sz="2450" spc="180" dirty="0" smtClean="0">
                <a:latin typeface="Tahoma"/>
                <a:cs typeface="Tahoma"/>
              </a:rPr>
              <a:t>s</a:t>
            </a:r>
            <a:endParaRPr sz="245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31600" y="6025349"/>
            <a:ext cx="101730" cy="10173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089519" y="5891082"/>
            <a:ext cx="2103999" cy="3892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190" dirty="0" err="1" smtClean="0">
                <a:latin typeface="Tahoma"/>
                <a:cs typeface="Tahoma"/>
              </a:rPr>
              <a:t>Formacion</a:t>
            </a:r>
            <a:r>
              <a:rPr lang="ca-ES-valencia" sz="2450" spc="190" dirty="0" smtClean="0">
                <a:latin typeface="Tahoma"/>
                <a:cs typeface="Tahoma"/>
              </a:rPr>
              <a:t>e</a:t>
            </a:r>
            <a:r>
              <a:rPr sz="2450" spc="190" dirty="0" smtClean="0">
                <a:latin typeface="Tahoma"/>
                <a:cs typeface="Tahoma"/>
              </a:rPr>
              <a:t>s</a:t>
            </a:r>
            <a:endParaRPr sz="2450" dirty="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20515" y="7504065"/>
            <a:ext cx="101730" cy="10173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123711" y="7304675"/>
            <a:ext cx="1827242" cy="3892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145" dirty="0" smtClean="0">
                <a:latin typeface="Tahoma"/>
                <a:cs typeface="Tahoma"/>
              </a:rPr>
              <a:t>Pro</a:t>
            </a:r>
            <a:r>
              <a:rPr lang="ca-ES-valencia" sz="2450" spc="145" dirty="0" smtClean="0">
                <a:latin typeface="Tahoma"/>
                <a:cs typeface="Tahoma"/>
              </a:rPr>
              <a:t>y</a:t>
            </a:r>
            <a:r>
              <a:rPr sz="2450" spc="145" dirty="0" err="1" smtClean="0">
                <a:latin typeface="Tahoma"/>
                <a:cs typeface="Tahoma"/>
              </a:rPr>
              <a:t>ect</a:t>
            </a:r>
            <a:r>
              <a:rPr lang="ca-ES-valencia" sz="2450" spc="145" dirty="0" smtClean="0">
                <a:latin typeface="Tahoma"/>
                <a:cs typeface="Tahoma"/>
              </a:rPr>
              <a:t>o</a:t>
            </a:r>
            <a:r>
              <a:rPr sz="2450" spc="145" dirty="0" smtClean="0">
                <a:latin typeface="Tahoma"/>
                <a:cs typeface="Tahoma"/>
              </a:rPr>
              <a:t>s</a:t>
            </a:r>
            <a:endParaRPr sz="2450" dirty="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65456" y="8686327"/>
            <a:ext cx="101730" cy="10173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010745" y="8484268"/>
            <a:ext cx="3880417" cy="887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15799"/>
              </a:lnSpc>
              <a:spcBef>
                <a:spcPts val="100"/>
              </a:spcBef>
            </a:pPr>
            <a:r>
              <a:rPr sz="2450" spc="80" dirty="0" err="1" smtClean="0">
                <a:latin typeface="Tahoma"/>
                <a:cs typeface="Tahoma"/>
              </a:rPr>
              <a:t>L</a:t>
            </a:r>
            <a:r>
              <a:rPr sz="2450" spc="130" dirty="0" err="1" smtClean="0">
                <a:latin typeface="Tahoma"/>
                <a:cs typeface="Tahoma"/>
              </a:rPr>
              <a:t>í</a:t>
            </a:r>
            <a:r>
              <a:rPr sz="2450" spc="250" dirty="0" err="1" smtClean="0">
                <a:latin typeface="Tahoma"/>
                <a:cs typeface="Tahoma"/>
              </a:rPr>
              <a:t>n</a:t>
            </a:r>
            <a:r>
              <a:rPr sz="2450" spc="140" dirty="0" err="1" smtClean="0">
                <a:latin typeface="Tahoma"/>
                <a:cs typeface="Tahoma"/>
              </a:rPr>
              <a:t>e</a:t>
            </a:r>
            <a:r>
              <a:rPr lang="ca-ES-valencia" sz="2450" spc="140" dirty="0" smtClean="0">
                <a:latin typeface="Tahoma"/>
                <a:cs typeface="Tahoma"/>
              </a:rPr>
              <a:t>a</a:t>
            </a:r>
            <a:r>
              <a:rPr sz="2450" spc="55" dirty="0" smtClean="0">
                <a:latin typeface="Tahoma"/>
                <a:cs typeface="Tahoma"/>
              </a:rPr>
              <a:t>s</a:t>
            </a:r>
            <a:r>
              <a:rPr sz="2450" spc="-135" dirty="0" smtClean="0">
                <a:latin typeface="Tahoma"/>
                <a:cs typeface="Tahoma"/>
              </a:rPr>
              <a:t> </a:t>
            </a:r>
            <a:r>
              <a:rPr sz="2450" spc="305" dirty="0" smtClean="0">
                <a:latin typeface="Tahoma"/>
                <a:cs typeface="Tahoma"/>
              </a:rPr>
              <a:t>d</a:t>
            </a:r>
            <a:r>
              <a:rPr lang="ca-ES-valencia" sz="2450" spc="-15" dirty="0" smtClean="0">
                <a:latin typeface="Tahoma"/>
                <a:cs typeface="Tahoma"/>
              </a:rPr>
              <a:t>e </a:t>
            </a:r>
            <a:r>
              <a:rPr sz="2450" spc="140" dirty="0" err="1" smtClean="0">
                <a:latin typeface="Tahoma"/>
                <a:cs typeface="Tahoma"/>
              </a:rPr>
              <a:t>a</a:t>
            </a:r>
            <a:r>
              <a:rPr sz="2450" spc="240" dirty="0" err="1" smtClean="0">
                <a:latin typeface="Tahoma"/>
                <a:cs typeface="Tahoma"/>
              </a:rPr>
              <a:t>c</a:t>
            </a:r>
            <a:r>
              <a:rPr sz="2450" spc="170" dirty="0" err="1" smtClean="0">
                <a:latin typeface="Tahoma"/>
                <a:cs typeface="Tahoma"/>
              </a:rPr>
              <a:t>t</a:t>
            </a:r>
            <a:r>
              <a:rPr sz="2450" spc="225" dirty="0" err="1" smtClean="0">
                <a:latin typeface="Tahoma"/>
                <a:cs typeface="Tahoma"/>
              </a:rPr>
              <a:t>u</a:t>
            </a:r>
            <a:r>
              <a:rPr sz="2450" spc="140" dirty="0" err="1" smtClean="0">
                <a:latin typeface="Tahoma"/>
                <a:cs typeface="Tahoma"/>
              </a:rPr>
              <a:t>a</a:t>
            </a:r>
            <a:r>
              <a:rPr sz="2450" spc="240" dirty="0" err="1" smtClean="0">
                <a:latin typeface="Tahoma"/>
                <a:cs typeface="Tahoma"/>
              </a:rPr>
              <a:t>c</a:t>
            </a:r>
            <a:r>
              <a:rPr sz="2450" spc="130" dirty="0" err="1" smtClean="0">
                <a:latin typeface="Tahoma"/>
                <a:cs typeface="Tahoma"/>
              </a:rPr>
              <a:t>i</a:t>
            </a:r>
            <a:r>
              <a:rPr sz="2450" spc="140" dirty="0" err="1" smtClean="0">
                <a:latin typeface="Tahoma"/>
                <a:cs typeface="Tahoma"/>
              </a:rPr>
              <a:t>ó</a:t>
            </a:r>
            <a:r>
              <a:rPr lang="ca-ES-valencia" sz="2450" spc="140" dirty="0" smtClean="0">
                <a:latin typeface="Tahoma"/>
                <a:cs typeface="Tahoma"/>
              </a:rPr>
              <a:t>n y</a:t>
            </a:r>
            <a:r>
              <a:rPr sz="2450" spc="140" dirty="0" smtClean="0">
                <a:latin typeface="Tahoma"/>
                <a:cs typeface="Tahoma"/>
              </a:rPr>
              <a:t>  </a:t>
            </a:r>
            <a:r>
              <a:rPr sz="2450" spc="170" dirty="0" err="1" smtClean="0">
                <a:latin typeface="Tahoma"/>
                <a:cs typeface="Tahoma"/>
              </a:rPr>
              <a:t>Grup</a:t>
            </a:r>
            <a:r>
              <a:rPr lang="ca-ES-valencia" sz="2450" spc="170" dirty="0" smtClean="0">
                <a:latin typeface="Tahoma"/>
                <a:cs typeface="Tahoma"/>
              </a:rPr>
              <a:t>o</a:t>
            </a:r>
            <a:r>
              <a:rPr sz="2450" spc="170" dirty="0" smtClean="0">
                <a:latin typeface="Tahoma"/>
                <a:cs typeface="Tahoma"/>
              </a:rPr>
              <a:t>s</a:t>
            </a:r>
            <a:r>
              <a:rPr sz="2450" spc="-165" dirty="0" smtClean="0">
                <a:latin typeface="Tahoma"/>
                <a:cs typeface="Tahoma"/>
              </a:rPr>
              <a:t> </a:t>
            </a:r>
            <a:r>
              <a:rPr sz="2450" spc="225" dirty="0">
                <a:latin typeface="Tahoma"/>
                <a:cs typeface="Tahoma"/>
              </a:rPr>
              <a:t>de</a:t>
            </a:r>
            <a:r>
              <a:rPr sz="2450" spc="-165" dirty="0">
                <a:latin typeface="Tahoma"/>
                <a:cs typeface="Tahoma"/>
              </a:rPr>
              <a:t> </a:t>
            </a:r>
            <a:r>
              <a:rPr lang="ca-ES-valencia" sz="2450" spc="135" dirty="0" smtClean="0">
                <a:latin typeface="Tahoma"/>
                <a:cs typeface="Tahoma"/>
              </a:rPr>
              <a:t>Trabajo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7386" y="3174543"/>
            <a:ext cx="3430270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ca-ES-valencia" sz="2900" b="1" spc="15" dirty="0" smtClean="0">
                <a:latin typeface="Tahoma"/>
                <a:cs typeface="Tahoma"/>
              </a:rPr>
              <a:t>¿Para qué</a:t>
            </a:r>
            <a:r>
              <a:rPr sz="2900" b="1" spc="-95" dirty="0" smtClean="0">
                <a:latin typeface="Tahoma"/>
                <a:cs typeface="Tahoma"/>
              </a:rPr>
              <a:t>?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36376" y="3142045"/>
            <a:ext cx="1722023" cy="4578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ca-ES-valencia" sz="2900" b="1" spc="235" dirty="0">
                <a:latin typeface="Tahoma"/>
                <a:cs typeface="Tahoma"/>
              </a:rPr>
              <a:t>Á</a:t>
            </a:r>
            <a:r>
              <a:rPr sz="2900" b="1" spc="225" dirty="0" err="1" smtClean="0">
                <a:latin typeface="Tahoma"/>
                <a:cs typeface="Tahoma"/>
              </a:rPr>
              <a:t>m</a:t>
            </a:r>
            <a:r>
              <a:rPr sz="2900" b="1" spc="140" dirty="0" err="1" smtClean="0">
                <a:latin typeface="Tahoma"/>
                <a:cs typeface="Tahoma"/>
              </a:rPr>
              <a:t>b</a:t>
            </a:r>
            <a:r>
              <a:rPr sz="2900" b="1" spc="20" dirty="0" err="1" smtClean="0">
                <a:latin typeface="Tahoma"/>
                <a:cs typeface="Tahoma"/>
              </a:rPr>
              <a:t>i</a:t>
            </a:r>
            <a:r>
              <a:rPr sz="2900" b="1" spc="45" dirty="0" err="1" smtClean="0">
                <a:latin typeface="Tahoma"/>
                <a:cs typeface="Tahoma"/>
              </a:rPr>
              <a:t>t</a:t>
            </a:r>
            <a:r>
              <a:rPr lang="ca-ES-valencia" sz="2900" b="1" spc="45" dirty="0" smtClean="0">
                <a:latin typeface="Tahoma"/>
                <a:cs typeface="Tahoma"/>
              </a:rPr>
              <a:t>o</a:t>
            </a:r>
            <a:r>
              <a:rPr sz="2900" b="1" spc="-10" dirty="0" smtClean="0">
                <a:latin typeface="Tahoma"/>
                <a:cs typeface="Tahoma"/>
              </a:rPr>
              <a:t>s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26941" y="3935207"/>
            <a:ext cx="3124835" cy="0"/>
          </a:xfrm>
          <a:custGeom>
            <a:avLst/>
            <a:gdLst/>
            <a:ahLst/>
            <a:cxnLst/>
            <a:rect l="l" t="t" r="r" b="b"/>
            <a:pathLst>
              <a:path w="3124834">
                <a:moveTo>
                  <a:pt x="0" y="0"/>
                </a:moveTo>
                <a:lnTo>
                  <a:pt x="3124270" y="0"/>
                </a:lnTo>
              </a:path>
            </a:pathLst>
          </a:custGeom>
          <a:ln w="4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0713" y="3892819"/>
            <a:ext cx="3124835" cy="0"/>
          </a:xfrm>
          <a:custGeom>
            <a:avLst/>
            <a:gdLst/>
            <a:ahLst/>
            <a:cxnLst/>
            <a:rect l="l" t="t" r="r" b="b"/>
            <a:pathLst>
              <a:path w="3124835">
                <a:moveTo>
                  <a:pt x="0" y="0"/>
                </a:moveTo>
                <a:lnTo>
                  <a:pt x="3124270" y="0"/>
                </a:lnTo>
              </a:path>
            </a:pathLst>
          </a:custGeom>
          <a:ln w="4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9559" y="4476571"/>
            <a:ext cx="101730" cy="10173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77386" y="4305246"/>
            <a:ext cx="3597275" cy="887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2450" spc="150" dirty="0" err="1">
                <a:latin typeface="Tahoma"/>
                <a:cs typeface="Tahoma"/>
              </a:rPr>
              <a:t>Estructurar</a:t>
            </a:r>
            <a:r>
              <a:rPr sz="2450" spc="-155" dirty="0">
                <a:latin typeface="Tahoma"/>
                <a:cs typeface="Tahoma"/>
              </a:rPr>
              <a:t> </a:t>
            </a:r>
            <a:r>
              <a:rPr lang="ca-ES-valencia" sz="2450" spc="-155" dirty="0" smtClean="0">
                <a:latin typeface="Tahoma"/>
                <a:cs typeface="Tahoma"/>
              </a:rPr>
              <a:t>y</a:t>
            </a:r>
            <a:r>
              <a:rPr sz="2450" spc="-150" dirty="0" smtClean="0">
                <a:latin typeface="Tahoma"/>
                <a:cs typeface="Tahoma"/>
              </a:rPr>
              <a:t> </a:t>
            </a:r>
            <a:r>
              <a:rPr sz="2450" spc="160" dirty="0" err="1" smtClean="0">
                <a:latin typeface="Tahoma"/>
                <a:cs typeface="Tahoma"/>
              </a:rPr>
              <a:t>organizar</a:t>
            </a:r>
            <a:r>
              <a:rPr sz="2450" spc="160" dirty="0" smtClean="0">
                <a:latin typeface="Tahoma"/>
                <a:cs typeface="Tahoma"/>
              </a:rPr>
              <a:t> </a:t>
            </a:r>
            <a:r>
              <a:rPr sz="2450" spc="-750" dirty="0" smtClean="0">
                <a:latin typeface="Tahoma"/>
                <a:cs typeface="Tahoma"/>
              </a:rPr>
              <a:t> </a:t>
            </a:r>
            <a:r>
              <a:rPr sz="2450" spc="135" dirty="0" smtClean="0">
                <a:latin typeface="Tahoma"/>
                <a:cs typeface="Tahoma"/>
              </a:rPr>
              <a:t>l</a:t>
            </a:r>
            <a:r>
              <a:rPr lang="ca-ES-valencia" sz="2450" spc="135" dirty="0" smtClean="0">
                <a:latin typeface="Tahoma"/>
                <a:cs typeface="Tahoma"/>
              </a:rPr>
              <a:t>a </a:t>
            </a:r>
            <a:r>
              <a:rPr sz="2450" spc="135" dirty="0" err="1" smtClean="0">
                <a:latin typeface="Tahoma"/>
                <a:cs typeface="Tahoma"/>
              </a:rPr>
              <a:t>activi</a:t>
            </a:r>
            <a:r>
              <a:rPr lang="ca-ES-valencia" sz="2450" spc="135" dirty="0" smtClean="0">
                <a:latin typeface="Tahoma"/>
                <a:cs typeface="Tahoma"/>
              </a:rPr>
              <a:t>dad </a:t>
            </a:r>
            <a:r>
              <a:rPr sz="2450" spc="204" dirty="0" smtClean="0">
                <a:latin typeface="Tahoma"/>
                <a:cs typeface="Tahoma"/>
              </a:rPr>
              <a:t>del</a:t>
            </a:r>
            <a:r>
              <a:rPr sz="2450" spc="-180" dirty="0" smtClean="0">
                <a:latin typeface="Tahoma"/>
                <a:cs typeface="Tahoma"/>
              </a:rPr>
              <a:t> </a:t>
            </a:r>
            <a:r>
              <a:rPr sz="2450" spc="160" dirty="0" smtClean="0">
                <a:latin typeface="Tahoma"/>
                <a:cs typeface="Tahoma"/>
              </a:rPr>
              <a:t>CALM</a:t>
            </a:r>
            <a:endParaRPr sz="2450" dirty="0">
              <a:latin typeface="Tahoma"/>
              <a:cs typeface="Tahom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6140" y="6241014"/>
            <a:ext cx="101730" cy="10173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077386" y="6032540"/>
            <a:ext cx="4247515" cy="1322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2450" spc="145" dirty="0" err="1">
                <a:latin typeface="Tahoma"/>
                <a:cs typeface="Tahoma"/>
              </a:rPr>
              <a:t>Facilitar</a:t>
            </a:r>
            <a:r>
              <a:rPr sz="2450" spc="-155" dirty="0">
                <a:latin typeface="Tahoma"/>
                <a:cs typeface="Tahoma"/>
              </a:rPr>
              <a:t> </a:t>
            </a:r>
            <a:r>
              <a:rPr lang="ca-ES-valencia" sz="2450" spc="-155" dirty="0" smtClean="0">
                <a:latin typeface="Tahoma"/>
                <a:cs typeface="Tahoma"/>
              </a:rPr>
              <a:t>la </a:t>
            </a:r>
            <a:r>
              <a:rPr sz="2450" spc="225" dirty="0" err="1" smtClean="0">
                <a:latin typeface="Tahoma"/>
                <a:cs typeface="Tahoma"/>
              </a:rPr>
              <a:t>comunicació</a:t>
            </a:r>
            <a:r>
              <a:rPr lang="ca-ES-valencia" sz="2450" spc="225" dirty="0" smtClean="0">
                <a:latin typeface="Tahoma"/>
                <a:cs typeface="Tahoma"/>
              </a:rPr>
              <a:t>n</a:t>
            </a:r>
            <a:r>
              <a:rPr sz="2450" spc="-150" dirty="0" smtClean="0">
                <a:latin typeface="Tahoma"/>
                <a:cs typeface="Tahoma"/>
              </a:rPr>
              <a:t> </a:t>
            </a:r>
            <a:r>
              <a:rPr sz="2450" spc="155" dirty="0">
                <a:latin typeface="Tahoma"/>
                <a:cs typeface="Tahoma"/>
              </a:rPr>
              <a:t>entre </a:t>
            </a:r>
            <a:r>
              <a:rPr sz="2450" spc="-755" dirty="0">
                <a:latin typeface="Tahoma"/>
                <a:cs typeface="Tahoma"/>
              </a:rPr>
              <a:t> </a:t>
            </a:r>
            <a:r>
              <a:rPr sz="2450" spc="155" dirty="0" err="1" smtClean="0">
                <a:latin typeface="Tahoma"/>
                <a:cs typeface="Tahoma"/>
              </a:rPr>
              <a:t>ent</a:t>
            </a:r>
            <a:r>
              <a:rPr lang="ca-ES-valencia" sz="2450" spc="155" dirty="0" smtClean="0">
                <a:latin typeface="Tahoma"/>
                <a:cs typeface="Tahoma"/>
              </a:rPr>
              <a:t>idades del</a:t>
            </a:r>
            <a:r>
              <a:rPr sz="2450" spc="155" dirty="0" smtClean="0">
                <a:latin typeface="Tahoma"/>
                <a:cs typeface="Tahoma"/>
              </a:rPr>
              <a:t> </a:t>
            </a:r>
            <a:r>
              <a:rPr sz="2450" spc="254" dirty="0">
                <a:latin typeface="Tahoma"/>
                <a:cs typeface="Tahoma"/>
              </a:rPr>
              <a:t>CALM </a:t>
            </a:r>
            <a:r>
              <a:rPr lang="ca-ES-valencia" sz="2450" spc="135" dirty="0" smtClean="0">
                <a:latin typeface="Tahoma"/>
                <a:cs typeface="Tahoma"/>
              </a:rPr>
              <a:t>y la </a:t>
            </a:r>
            <a:r>
              <a:rPr sz="2450" spc="160" dirty="0" err="1" smtClean="0">
                <a:latin typeface="Tahoma"/>
                <a:cs typeface="Tahoma"/>
              </a:rPr>
              <a:t>transparència</a:t>
            </a:r>
            <a:endParaRPr sz="2450" dirty="0">
              <a:latin typeface="Tahoma"/>
              <a:cs typeface="Taho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6140" y="7902677"/>
            <a:ext cx="101730" cy="10173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077386" y="7703455"/>
            <a:ext cx="4341495" cy="1322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2450" spc="240" dirty="0" smtClean="0">
                <a:latin typeface="Tahoma"/>
                <a:cs typeface="Tahoma"/>
              </a:rPr>
              <a:t>Document</a:t>
            </a:r>
            <a:r>
              <a:rPr lang="ca-ES-valencia" sz="2450" spc="240" dirty="0" smtClean="0">
                <a:latin typeface="Tahoma"/>
                <a:cs typeface="Tahoma"/>
              </a:rPr>
              <a:t>o</a:t>
            </a:r>
            <a:r>
              <a:rPr sz="2450" spc="240" dirty="0" smtClean="0">
                <a:latin typeface="Tahoma"/>
                <a:cs typeface="Tahoma"/>
              </a:rPr>
              <a:t> </a:t>
            </a:r>
            <a:r>
              <a:rPr lang="ca-ES-valencia" sz="2450" spc="175" dirty="0" smtClean="0">
                <a:latin typeface="Tahoma"/>
                <a:cs typeface="Tahoma"/>
              </a:rPr>
              <a:t>abierto y</a:t>
            </a:r>
            <a:r>
              <a:rPr sz="2450" spc="135" dirty="0" smtClean="0">
                <a:latin typeface="Tahoma"/>
                <a:cs typeface="Tahoma"/>
              </a:rPr>
              <a:t> </a:t>
            </a:r>
            <a:r>
              <a:rPr sz="2450" spc="110" dirty="0">
                <a:latin typeface="Tahoma"/>
                <a:cs typeface="Tahoma"/>
              </a:rPr>
              <a:t>flexible, </a:t>
            </a:r>
            <a:r>
              <a:rPr sz="2450" spc="225" dirty="0" smtClean="0">
                <a:latin typeface="Tahoma"/>
                <a:cs typeface="Tahoma"/>
              </a:rPr>
              <a:t>de</a:t>
            </a:r>
            <a:r>
              <a:rPr sz="2450" spc="-150" dirty="0" smtClean="0">
                <a:latin typeface="Tahoma"/>
                <a:cs typeface="Tahoma"/>
              </a:rPr>
              <a:t> </a:t>
            </a:r>
            <a:r>
              <a:rPr sz="2450" spc="110" dirty="0" err="1" smtClean="0">
                <a:latin typeface="Tahoma"/>
                <a:cs typeface="Tahoma"/>
              </a:rPr>
              <a:t>revisió</a:t>
            </a:r>
            <a:r>
              <a:rPr lang="ca-ES-valencia" sz="2450" spc="110" dirty="0" smtClean="0">
                <a:latin typeface="Tahoma"/>
                <a:cs typeface="Tahoma"/>
              </a:rPr>
              <a:t>n</a:t>
            </a:r>
            <a:r>
              <a:rPr sz="2450" spc="-145" dirty="0" smtClean="0">
                <a:latin typeface="Tahoma"/>
                <a:cs typeface="Tahoma"/>
              </a:rPr>
              <a:t> </a:t>
            </a:r>
            <a:r>
              <a:rPr sz="2450" spc="185" dirty="0" err="1" smtClean="0">
                <a:latin typeface="Tahoma"/>
                <a:cs typeface="Tahoma"/>
              </a:rPr>
              <a:t>peri</a:t>
            </a:r>
            <a:r>
              <a:rPr lang="ca-ES-valencia" sz="2450" spc="185" dirty="0" smtClean="0">
                <a:latin typeface="Tahoma"/>
                <a:cs typeface="Tahoma"/>
              </a:rPr>
              <a:t>ó</a:t>
            </a:r>
            <a:r>
              <a:rPr sz="2450" spc="185" dirty="0" err="1" smtClean="0">
                <a:latin typeface="Tahoma"/>
                <a:cs typeface="Tahoma"/>
              </a:rPr>
              <a:t>dica</a:t>
            </a:r>
            <a:r>
              <a:rPr sz="2450" spc="-145" dirty="0" smtClean="0">
                <a:latin typeface="Tahoma"/>
                <a:cs typeface="Tahoma"/>
              </a:rPr>
              <a:t> </a:t>
            </a:r>
            <a:r>
              <a:rPr lang="ca-ES-valencia" sz="2450" spc="175" dirty="0" smtClean="0">
                <a:latin typeface="Tahoma"/>
                <a:cs typeface="Tahoma"/>
              </a:rPr>
              <a:t>por </a:t>
            </a:r>
            <a:r>
              <a:rPr sz="2450" spc="150" dirty="0" smtClean="0">
                <a:latin typeface="Tahoma"/>
                <a:cs typeface="Tahoma"/>
              </a:rPr>
              <a:t>la</a:t>
            </a:r>
            <a:r>
              <a:rPr sz="2450" spc="-135" dirty="0" smtClean="0">
                <a:latin typeface="Tahoma"/>
                <a:cs typeface="Tahoma"/>
              </a:rPr>
              <a:t> </a:t>
            </a:r>
            <a:r>
              <a:rPr sz="2450" spc="260" dirty="0">
                <a:latin typeface="Tahoma"/>
                <a:cs typeface="Tahoma"/>
              </a:rPr>
              <a:t>CP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4055" y="2006345"/>
            <a:ext cx="9624695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65" dirty="0">
                <a:latin typeface="Tahoma"/>
                <a:cs typeface="Tahoma"/>
              </a:rPr>
              <a:t>Elaboración</a:t>
            </a:r>
            <a:r>
              <a:rPr sz="2900" b="1" spc="-195" dirty="0">
                <a:latin typeface="Tahoma"/>
                <a:cs typeface="Tahoma"/>
              </a:rPr>
              <a:t> </a:t>
            </a:r>
            <a:r>
              <a:rPr sz="2900" b="1" spc="100" dirty="0">
                <a:latin typeface="Tahoma"/>
                <a:cs typeface="Tahoma"/>
              </a:rPr>
              <a:t>de</a:t>
            </a:r>
            <a:r>
              <a:rPr sz="2900" b="1" spc="-195" dirty="0">
                <a:latin typeface="Tahoma"/>
                <a:cs typeface="Tahoma"/>
              </a:rPr>
              <a:t> </a:t>
            </a:r>
            <a:r>
              <a:rPr sz="2900" b="1" spc="85" dirty="0">
                <a:latin typeface="Tahoma"/>
                <a:cs typeface="Tahoma"/>
              </a:rPr>
              <a:t>un</a:t>
            </a:r>
            <a:r>
              <a:rPr sz="2900" b="1" spc="-190" dirty="0">
                <a:latin typeface="Tahoma"/>
                <a:cs typeface="Tahoma"/>
              </a:rPr>
              <a:t> </a:t>
            </a:r>
            <a:r>
              <a:rPr sz="2900" b="1" spc="60" dirty="0">
                <a:latin typeface="Tahoma"/>
                <a:cs typeface="Tahoma"/>
              </a:rPr>
              <a:t>Plan</a:t>
            </a:r>
            <a:r>
              <a:rPr sz="2900" b="1" spc="-195" dirty="0">
                <a:latin typeface="Tahoma"/>
                <a:cs typeface="Tahoma"/>
              </a:rPr>
              <a:t> </a:t>
            </a:r>
            <a:r>
              <a:rPr sz="2900" b="1" spc="100" dirty="0">
                <a:latin typeface="Tahoma"/>
                <a:cs typeface="Tahoma"/>
              </a:rPr>
              <a:t>de</a:t>
            </a:r>
            <a:r>
              <a:rPr sz="2900" b="1" spc="-190" dirty="0">
                <a:latin typeface="Tahoma"/>
                <a:cs typeface="Tahoma"/>
              </a:rPr>
              <a:t> </a:t>
            </a:r>
            <a:r>
              <a:rPr sz="2900" b="1" spc="75" dirty="0" err="1">
                <a:latin typeface="Tahoma"/>
                <a:cs typeface="Tahoma"/>
              </a:rPr>
              <a:t>Actividades</a:t>
            </a:r>
            <a:r>
              <a:rPr sz="2900" b="1" spc="-195" dirty="0">
                <a:latin typeface="Tahoma"/>
                <a:cs typeface="Tahoma"/>
              </a:rPr>
              <a:t> </a:t>
            </a:r>
            <a:r>
              <a:rPr sz="2900" b="1" spc="-60" dirty="0" err="1" smtClean="0">
                <a:latin typeface="Tahoma"/>
                <a:cs typeface="Tahoma"/>
              </a:rPr>
              <a:t>Anual</a:t>
            </a:r>
            <a:r>
              <a:rPr lang="ca-ES-valencia" sz="2900" b="1" spc="-60" dirty="0" smtClean="0">
                <a:latin typeface="Tahoma"/>
                <a:cs typeface="Tahoma"/>
              </a:rPr>
              <a:t> </a:t>
            </a:r>
            <a:r>
              <a:rPr sz="2900" b="1" spc="-60" dirty="0" smtClean="0">
                <a:latin typeface="Tahoma"/>
                <a:cs typeface="Tahoma"/>
              </a:rPr>
              <a:t>...</a:t>
            </a:r>
            <a:endParaRPr sz="29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592" y="707163"/>
            <a:ext cx="127098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 spc="300" dirty="0"/>
              <a:t>Funcionamiento</a:t>
            </a:r>
            <a:r>
              <a:rPr lang="es-ES" sz="3600" spc="-185" dirty="0"/>
              <a:t> </a:t>
            </a:r>
            <a:r>
              <a:rPr lang="es-ES" sz="3600" spc="110" dirty="0"/>
              <a:t>y </a:t>
            </a:r>
            <a:r>
              <a:rPr lang="es-ES" sz="3600" spc="245" dirty="0" err="1"/>
              <a:t>estructrucación</a:t>
            </a:r>
            <a:r>
              <a:rPr lang="es-ES" sz="3600" spc="-195" dirty="0"/>
              <a:t> </a:t>
            </a:r>
            <a:r>
              <a:rPr lang="es-ES" sz="3600" spc="325" dirty="0"/>
              <a:t>de</a:t>
            </a:r>
            <a:r>
              <a:rPr lang="es-ES" sz="3600" spc="-195" dirty="0"/>
              <a:t> </a:t>
            </a:r>
            <a:r>
              <a:rPr lang="es-ES" sz="3600" spc="275" dirty="0"/>
              <a:t>contenidos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15771" y="1996819"/>
            <a:ext cx="11961495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40" dirty="0">
                <a:latin typeface="Tahoma"/>
                <a:cs typeface="Tahoma"/>
              </a:rPr>
              <a:t>Proceso</a:t>
            </a:r>
            <a:r>
              <a:rPr sz="2900" b="1" spc="-200" dirty="0">
                <a:latin typeface="Tahoma"/>
                <a:cs typeface="Tahoma"/>
              </a:rPr>
              <a:t> </a:t>
            </a:r>
            <a:r>
              <a:rPr sz="2900" b="1" spc="40" dirty="0">
                <a:latin typeface="Tahoma"/>
                <a:cs typeface="Tahoma"/>
              </a:rPr>
              <a:t>para</a:t>
            </a:r>
            <a:r>
              <a:rPr sz="2900" b="1" spc="-200" dirty="0">
                <a:latin typeface="Tahoma"/>
                <a:cs typeface="Tahoma"/>
              </a:rPr>
              <a:t> </a:t>
            </a:r>
            <a:r>
              <a:rPr sz="2900" b="1" spc="30" dirty="0">
                <a:latin typeface="Tahoma"/>
                <a:cs typeface="Tahoma"/>
              </a:rPr>
              <a:t>la</a:t>
            </a:r>
            <a:r>
              <a:rPr sz="2900" b="1" spc="-195" dirty="0">
                <a:latin typeface="Tahoma"/>
                <a:cs typeface="Tahoma"/>
              </a:rPr>
              <a:t> </a:t>
            </a:r>
            <a:r>
              <a:rPr sz="2900" b="1" spc="55" dirty="0">
                <a:latin typeface="Tahoma"/>
                <a:cs typeface="Tahoma"/>
              </a:rPr>
              <a:t>elaboración</a:t>
            </a:r>
            <a:r>
              <a:rPr sz="2900" b="1" spc="-200" dirty="0">
                <a:latin typeface="Tahoma"/>
                <a:cs typeface="Tahoma"/>
              </a:rPr>
              <a:t> </a:t>
            </a:r>
            <a:r>
              <a:rPr sz="2900" b="1" spc="85" dirty="0">
                <a:latin typeface="Tahoma"/>
                <a:cs typeface="Tahoma"/>
              </a:rPr>
              <a:t>del</a:t>
            </a:r>
            <a:r>
              <a:rPr sz="2900" b="1" spc="-200" dirty="0">
                <a:latin typeface="Tahoma"/>
                <a:cs typeface="Tahoma"/>
              </a:rPr>
              <a:t> </a:t>
            </a:r>
            <a:r>
              <a:rPr sz="2900" b="1" spc="60" dirty="0">
                <a:latin typeface="Tahoma"/>
                <a:cs typeface="Tahoma"/>
              </a:rPr>
              <a:t>Plan</a:t>
            </a:r>
            <a:r>
              <a:rPr sz="2900" b="1" spc="-195" dirty="0">
                <a:latin typeface="Tahoma"/>
                <a:cs typeface="Tahoma"/>
              </a:rPr>
              <a:t> </a:t>
            </a:r>
            <a:r>
              <a:rPr sz="2900" b="1" spc="45" dirty="0">
                <a:latin typeface="Tahoma"/>
                <a:cs typeface="Tahoma"/>
              </a:rPr>
              <a:t>anual</a:t>
            </a:r>
            <a:r>
              <a:rPr sz="2900" b="1" spc="-200" dirty="0">
                <a:latin typeface="Tahoma"/>
                <a:cs typeface="Tahoma"/>
              </a:rPr>
              <a:t> </a:t>
            </a:r>
            <a:r>
              <a:rPr sz="2900" b="1" spc="100" dirty="0">
                <a:latin typeface="Tahoma"/>
                <a:cs typeface="Tahoma"/>
              </a:rPr>
              <a:t>de</a:t>
            </a:r>
            <a:r>
              <a:rPr sz="2900" b="1" spc="-195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actividades...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4398" y="4009081"/>
            <a:ext cx="1459865" cy="1299845"/>
          </a:xfrm>
          <a:custGeom>
            <a:avLst/>
            <a:gdLst/>
            <a:ahLst/>
            <a:cxnLst/>
            <a:rect l="l" t="t" r="r" b="b"/>
            <a:pathLst>
              <a:path w="1459864" h="1299845">
                <a:moveTo>
                  <a:pt x="1059253" y="1299234"/>
                </a:moveTo>
                <a:lnTo>
                  <a:pt x="400159" y="1299234"/>
                </a:lnTo>
                <a:lnTo>
                  <a:pt x="385724" y="1291745"/>
                </a:lnTo>
                <a:lnTo>
                  <a:pt x="339319" y="1264699"/>
                </a:lnTo>
                <a:lnTo>
                  <a:pt x="295020" y="1234307"/>
                </a:lnTo>
                <a:lnTo>
                  <a:pt x="253077" y="1200738"/>
                </a:lnTo>
                <a:lnTo>
                  <a:pt x="213725" y="1164181"/>
                </a:lnTo>
                <a:lnTo>
                  <a:pt x="177169" y="1124830"/>
                </a:lnTo>
                <a:lnTo>
                  <a:pt x="143600" y="1082887"/>
                </a:lnTo>
                <a:lnTo>
                  <a:pt x="113207" y="1038588"/>
                </a:lnTo>
                <a:lnTo>
                  <a:pt x="86162" y="992182"/>
                </a:lnTo>
                <a:lnTo>
                  <a:pt x="62603" y="943913"/>
                </a:lnTo>
                <a:lnTo>
                  <a:pt x="42654" y="894032"/>
                </a:lnTo>
                <a:lnTo>
                  <a:pt x="26430" y="842818"/>
                </a:lnTo>
                <a:lnTo>
                  <a:pt x="14020" y="790559"/>
                </a:lnTo>
                <a:lnTo>
                  <a:pt x="5487" y="737530"/>
                </a:lnTo>
                <a:lnTo>
                  <a:pt x="878" y="684006"/>
                </a:lnTo>
                <a:lnTo>
                  <a:pt x="0" y="648201"/>
                </a:lnTo>
                <a:lnTo>
                  <a:pt x="219" y="630288"/>
                </a:lnTo>
                <a:lnTo>
                  <a:pt x="3513" y="576677"/>
                </a:lnTo>
                <a:lnTo>
                  <a:pt x="10741" y="523454"/>
                </a:lnTo>
                <a:lnTo>
                  <a:pt x="21867" y="470896"/>
                </a:lnTo>
                <a:lnTo>
                  <a:pt x="36830" y="419300"/>
                </a:lnTo>
                <a:lnTo>
                  <a:pt x="55545" y="368954"/>
                </a:lnTo>
                <a:lnTo>
                  <a:pt x="77911" y="320121"/>
                </a:lnTo>
                <a:lnTo>
                  <a:pt x="103815" y="273056"/>
                </a:lnTo>
                <a:lnTo>
                  <a:pt x="133112" y="228025"/>
                </a:lnTo>
                <a:lnTo>
                  <a:pt x="165635" y="185280"/>
                </a:lnTo>
                <a:lnTo>
                  <a:pt x="201214" y="145042"/>
                </a:lnTo>
                <a:lnTo>
                  <a:pt x="239664" y="107523"/>
                </a:lnTo>
                <a:lnTo>
                  <a:pt x="280771" y="72936"/>
                </a:lnTo>
                <a:lnTo>
                  <a:pt x="324303" y="41472"/>
                </a:lnTo>
                <a:lnTo>
                  <a:pt x="370030" y="13295"/>
                </a:lnTo>
                <a:lnTo>
                  <a:pt x="394701" y="0"/>
                </a:lnTo>
                <a:lnTo>
                  <a:pt x="1064711" y="0"/>
                </a:lnTo>
                <a:lnTo>
                  <a:pt x="1104851" y="22310"/>
                </a:lnTo>
                <a:lnTo>
                  <a:pt x="1149882" y="51607"/>
                </a:lnTo>
                <a:lnTo>
                  <a:pt x="1192627" y="84130"/>
                </a:lnTo>
                <a:lnTo>
                  <a:pt x="1232865" y="119709"/>
                </a:lnTo>
                <a:lnTo>
                  <a:pt x="1270384" y="158159"/>
                </a:lnTo>
                <a:lnTo>
                  <a:pt x="1304971" y="199266"/>
                </a:lnTo>
                <a:lnTo>
                  <a:pt x="1336435" y="242798"/>
                </a:lnTo>
                <a:lnTo>
                  <a:pt x="1364612" y="288525"/>
                </a:lnTo>
                <a:lnTo>
                  <a:pt x="1389354" y="336211"/>
                </a:lnTo>
                <a:lnTo>
                  <a:pt x="1410519" y="385588"/>
                </a:lnTo>
                <a:lnTo>
                  <a:pt x="1427992" y="436378"/>
                </a:lnTo>
                <a:lnTo>
                  <a:pt x="1441682" y="488316"/>
                </a:lnTo>
                <a:lnTo>
                  <a:pt x="1451515" y="541131"/>
                </a:lnTo>
                <a:lnTo>
                  <a:pt x="1457437" y="594526"/>
                </a:lnTo>
                <a:lnTo>
                  <a:pt x="1459413" y="648213"/>
                </a:lnTo>
                <a:lnTo>
                  <a:pt x="1459193" y="666114"/>
                </a:lnTo>
                <a:lnTo>
                  <a:pt x="1455899" y="719725"/>
                </a:lnTo>
                <a:lnTo>
                  <a:pt x="1448671" y="772948"/>
                </a:lnTo>
                <a:lnTo>
                  <a:pt x="1437545" y="825505"/>
                </a:lnTo>
                <a:lnTo>
                  <a:pt x="1422582" y="877102"/>
                </a:lnTo>
                <a:lnTo>
                  <a:pt x="1403867" y="927448"/>
                </a:lnTo>
                <a:lnTo>
                  <a:pt x="1381500" y="976281"/>
                </a:lnTo>
                <a:lnTo>
                  <a:pt x="1355597" y="1023345"/>
                </a:lnTo>
                <a:lnTo>
                  <a:pt x="1326300" y="1068377"/>
                </a:lnTo>
                <a:lnTo>
                  <a:pt x="1293777" y="1111122"/>
                </a:lnTo>
                <a:lnTo>
                  <a:pt x="1258198" y="1151360"/>
                </a:lnTo>
                <a:lnTo>
                  <a:pt x="1219748" y="1188878"/>
                </a:lnTo>
                <a:lnTo>
                  <a:pt x="1178641" y="1223466"/>
                </a:lnTo>
                <a:lnTo>
                  <a:pt x="1135109" y="1254930"/>
                </a:lnTo>
                <a:lnTo>
                  <a:pt x="1089382" y="1283107"/>
                </a:lnTo>
                <a:lnTo>
                  <a:pt x="1059253" y="1299234"/>
                </a:lnTo>
                <a:close/>
              </a:path>
            </a:pathLst>
          </a:custGeom>
          <a:solidFill>
            <a:srgbClr val="86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9884" y="4358522"/>
            <a:ext cx="6127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19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3600" b="1" spc="2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72107" y="4009081"/>
            <a:ext cx="1459865" cy="1299845"/>
          </a:xfrm>
          <a:custGeom>
            <a:avLst/>
            <a:gdLst/>
            <a:ahLst/>
            <a:cxnLst/>
            <a:rect l="l" t="t" r="r" b="b"/>
            <a:pathLst>
              <a:path w="1459865" h="1299845">
                <a:moveTo>
                  <a:pt x="1059253" y="1299234"/>
                </a:moveTo>
                <a:lnTo>
                  <a:pt x="400159" y="1299234"/>
                </a:lnTo>
                <a:lnTo>
                  <a:pt x="385724" y="1291745"/>
                </a:lnTo>
                <a:lnTo>
                  <a:pt x="339319" y="1264699"/>
                </a:lnTo>
                <a:lnTo>
                  <a:pt x="295020" y="1234307"/>
                </a:lnTo>
                <a:lnTo>
                  <a:pt x="253077" y="1200738"/>
                </a:lnTo>
                <a:lnTo>
                  <a:pt x="213726" y="1164181"/>
                </a:lnTo>
                <a:lnTo>
                  <a:pt x="177169" y="1124830"/>
                </a:lnTo>
                <a:lnTo>
                  <a:pt x="143600" y="1082887"/>
                </a:lnTo>
                <a:lnTo>
                  <a:pt x="113208" y="1038588"/>
                </a:lnTo>
                <a:lnTo>
                  <a:pt x="86162" y="992182"/>
                </a:lnTo>
                <a:lnTo>
                  <a:pt x="62603" y="943913"/>
                </a:lnTo>
                <a:lnTo>
                  <a:pt x="42655" y="894032"/>
                </a:lnTo>
                <a:lnTo>
                  <a:pt x="26431" y="842818"/>
                </a:lnTo>
                <a:lnTo>
                  <a:pt x="14021" y="790559"/>
                </a:lnTo>
                <a:lnTo>
                  <a:pt x="5488" y="737530"/>
                </a:lnTo>
                <a:lnTo>
                  <a:pt x="878" y="684006"/>
                </a:lnTo>
                <a:lnTo>
                  <a:pt x="0" y="648201"/>
                </a:lnTo>
                <a:lnTo>
                  <a:pt x="219" y="630288"/>
                </a:lnTo>
                <a:lnTo>
                  <a:pt x="3513" y="576677"/>
                </a:lnTo>
                <a:lnTo>
                  <a:pt x="10741" y="523454"/>
                </a:lnTo>
                <a:lnTo>
                  <a:pt x="21867" y="470896"/>
                </a:lnTo>
                <a:lnTo>
                  <a:pt x="36830" y="419300"/>
                </a:lnTo>
                <a:lnTo>
                  <a:pt x="55545" y="368954"/>
                </a:lnTo>
                <a:lnTo>
                  <a:pt x="77912" y="320121"/>
                </a:lnTo>
                <a:lnTo>
                  <a:pt x="103815" y="273056"/>
                </a:lnTo>
                <a:lnTo>
                  <a:pt x="133112" y="228025"/>
                </a:lnTo>
                <a:lnTo>
                  <a:pt x="165635" y="185280"/>
                </a:lnTo>
                <a:lnTo>
                  <a:pt x="201214" y="145042"/>
                </a:lnTo>
                <a:lnTo>
                  <a:pt x="239665" y="107523"/>
                </a:lnTo>
                <a:lnTo>
                  <a:pt x="280772" y="72936"/>
                </a:lnTo>
                <a:lnTo>
                  <a:pt x="324303" y="41472"/>
                </a:lnTo>
                <a:lnTo>
                  <a:pt x="370030" y="13295"/>
                </a:lnTo>
                <a:lnTo>
                  <a:pt x="394701" y="0"/>
                </a:lnTo>
                <a:lnTo>
                  <a:pt x="1064712" y="0"/>
                </a:lnTo>
                <a:lnTo>
                  <a:pt x="1104851" y="22310"/>
                </a:lnTo>
                <a:lnTo>
                  <a:pt x="1149882" y="51607"/>
                </a:lnTo>
                <a:lnTo>
                  <a:pt x="1192627" y="84130"/>
                </a:lnTo>
                <a:lnTo>
                  <a:pt x="1232865" y="119709"/>
                </a:lnTo>
                <a:lnTo>
                  <a:pt x="1270384" y="158159"/>
                </a:lnTo>
                <a:lnTo>
                  <a:pt x="1304972" y="199266"/>
                </a:lnTo>
                <a:lnTo>
                  <a:pt x="1336435" y="242798"/>
                </a:lnTo>
                <a:lnTo>
                  <a:pt x="1364612" y="288525"/>
                </a:lnTo>
                <a:lnTo>
                  <a:pt x="1389354" y="336211"/>
                </a:lnTo>
                <a:lnTo>
                  <a:pt x="1410520" y="385588"/>
                </a:lnTo>
                <a:lnTo>
                  <a:pt x="1427992" y="436378"/>
                </a:lnTo>
                <a:lnTo>
                  <a:pt x="1441682" y="488316"/>
                </a:lnTo>
                <a:lnTo>
                  <a:pt x="1451516" y="541131"/>
                </a:lnTo>
                <a:lnTo>
                  <a:pt x="1457437" y="594526"/>
                </a:lnTo>
                <a:lnTo>
                  <a:pt x="1459413" y="648203"/>
                </a:lnTo>
                <a:lnTo>
                  <a:pt x="1459194" y="666114"/>
                </a:lnTo>
                <a:lnTo>
                  <a:pt x="1455899" y="719725"/>
                </a:lnTo>
                <a:lnTo>
                  <a:pt x="1448671" y="772948"/>
                </a:lnTo>
                <a:lnTo>
                  <a:pt x="1437545" y="825505"/>
                </a:lnTo>
                <a:lnTo>
                  <a:pt x="1422582" y="877102"/>
                </a:lnTo>
                <a:lnTo>
                  <a:pt x="1403867" y="927448"/>
                </a:lnTo>
                <a:lnTo>
                  <a:pt x="1381501" y="976281"/>
                </a:lnTo>
                <a:lnTo>
                  <a:pt x="1355597" y="1023345"/>
                </a:lnTo>
                <a:lnTo>
                  <a:pt x="1326301" y="1068377"/>
                </a:lnTo>
                <a:lnTo>
                  <a:pt x="1293777" y="1111122"/>
                </a:lnTo>
                <a:lnTo>
                  <a:pt x="1258198" y="1151360"/>
                </a:lnTo>
                <a:lnTo>
                  <a:pt x="1219748" y="1188878"/>
                </a:lnTo>
                <a:lnTo>
                  <a:pt x="1178641" y="1223466"/>
                </a:lnTo>
                <a:lnTo>
                  <a:pt x="1135110" y="1254930"/>
                </a:lnTo>
                <a:lnTo>
                  <a:pt x="1089382" y="1283107"/>
                </a:lnTo>
                <a:lnTo>
                  <a:pt x="1059253" y="1299234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97593" y="4358522"/>
            <a:ext cx="6127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19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3600" b="1" spc="2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9818" y="4009081"/>
            <a:ext cx="1459865" cy="1299845"/>
          </a:xfrm>
          <a:custGeom>
            <a:avLst/>
            <a:gdLst/>
            <a:ahLst/>
            <a:cxnLst/>
            <a:rect l="l" t="t" r="r" b="b"/>
            <a:pathLst>
              <a:path w="1459865" h="1299845">
                <a:moveTo>
                  <a:pt x="1059251" y="1299234"/>
                </a:moveTo>
                <a:lnTo>
                  <a:pt x="400157" y="1299234"/>
                </a:lnTo>
                <a:lnTo>
                  <a:pt x="385723" y="1291745"/>
                </a:lnTo>
                <a:lnTo>
                  <a:pt x="339317" y="1264699"/>
                </a:lnTo>
                <a:lnTo>
                  <a:pt x="295018" y="1234307"/>
                </a:lnTo>
                <a:lnTo>
                  <a:pt x="253075" y="1200738"/>
                </a:lnTo>
                <a:lnTo>
                  <a:pt x="213724" y="1164181"/>
                </a:lnTo>
                <a:lnTo>
                  <a:pt x="177167" y="1124830"/>
                </a:lnTo>
                <a:lnTo>
                  <a:pt x="143598" y="1082887"/>
                </a:lnTo>
                <a:lnTo>
                  <a:pt x="113206" y="1038588"/>
                </a:lnTo>
                <a:lnTo>
                  <a:pt x="86160" y="992182"/>
                </a:lnTo>
                <a:lnTo>
                  <a:pt x="62601" y="943913"/>
                </a:lnTo>
                <a:lnTo>
                  <a:pt x="42653" y="894032"/>
                </a:lnTo>
                <a:lnTo>
                  <a:pt x="26429" y="842818"/>
                </a:lnTo>
                <a:lnTo>
                  <a:pt x="14019" y="790559"/>
                </a:lnTo>
                <a:lnTo>
                  <a:pt x="5486" y="737530"/>
                </a:lnTo>
                <a:lnTo>
                  <a:pt x="876" y="684006"/>
                </a:lnTo>
                <a:lnTo>
                  <a:pt x="0" y="648201"/>
                </a:lnTo>
                <a:lnTo>
                  <a:pt x="217" y="630288"/>
                </a:lnTo>
                <a:lnTo>
                  <a:pt x="3511" y="576677"/>
                </a:lnTo>
                <a:lnTo>
                  <a:pt x="10739" y="523454"/>
                </a:lnTo>
                <a:lnTo>
                  <a:pt x="21865" y="470896"/>
                </a:lnTo>
                <a:lnTo>
                  <a:pt x="36829" y="419300"/>
                </a:lnTo>
                <a:lnTo>
                  <a:pt x="55543" y="368954"/>
                </a:lnTo>
                <a:lnTo>
                  <a:pt x="77910" y="320121"/>
                </a:lnTo>
                <a:lnTo>
                  <a:pt x="103814" y="273056"/>
                </a:lnTo>
                <a:lnTo>
                  <a:pt x="133110" y="228025"/>
                </a:lnTo>
                <a:lnTo>
                  <a:pt x="165633" y="185280"/>
                </a:lnTo>
                <a:lnTo>
                  <a:pt x="201212" y="145042"/>
                </a:lnTo>
                <a:lnTo>
                  <a:pt x="239663" y="107523"/>
                </a:lnTo>
                <a:lnTo>
                  <a:pt x="280770" y="72936"/>
                </a:lnTo>
                <a:lnTo>
                  <a:pt x="324301" y="41472"/>
                </a:lnTo>
                <a:lnTo>
                  <a:pt x="370028" y="13295"/>
                </a:lnTo>
                <a:lnTo>
                  <a:pt x="394699" y="0"/>
                </a:lnTo>
                <a:lnTo>
                  <a:pt x="1064710" y="0"/>
                </a:lnTo>
                <a:lnTo>
                  <a:pt x="1104849" y="22310"/>
                </a:lnTo>
                <a:lnTo>
                  <a:pt x="1149880" y="51607"/>
                </a:lnTo>
                <a:lnTo>
                  <a:pt x="1192626" y="84130"/>
                </a:lnTo>
                <a:lnTo>
                  <a:pt x="1232863" y="119709"/>
                </a:lnTo>
                <a:lnTo>
                  <a:pt x="1270382" y="158159"/>
                </a:lnTo>
                <a:lnTo>
                  <a:pt x="1304970" y="199266"/>
                </a:lnTo>
                <a:lnTo>
                  <a:pt x="1336433" y="242798"/>
                </a:lnTo>
                <a:lnTo>
                  <a:pt x="1364610" y="288525"/>
                </a:lnTo>
                <a:lnTo>
                  <a:pt x="1389352" y="336211"/>
                </a:lnTo>
                <a:lnTo>
                  <a:pt x="1410518" y="385588"/>
                </a:lnTo>
                <a:lnTo>
                  <a:pt x="1427990" y="436378"/>
                </a:lnTo>
                <a:lnTo>
                  <a:pt x="1441680" y="488316"/>
                </a:lnTo>
                <a:lnTo>
                  <a:pt x="1451514" y="541131"/>
                </a:lnTo>
                <a:lnTo>
                  <a:pt x="1457435" y="594526"/>
                </a:lnTo>
                <a:lnTo>
                  <a:pt x="1459410" y="648277"/>
                </a:lnTo>
                <a:lnTo>
                  <a:pt x="1459192" y="666114"/>
                </a:lnTo>
                <a:lnTo>
                  <a:pt x="1455898" y="719725"/>
                </a:lnTo>
                <a:lnTo>
                  <a:pt x="1448669" y="772948"/>
                </a:lnTo>
                <a:lnTo>
                  <a:pt x="1437543" y="825505"/>
                </a:lnTo>
                <a:lnTo>
                  <a:pt x="1422580" y="877102"/>
                </a:lnTo>
                <a:lnTo>
                  <a:pt x="1403865" y="927448"/>
                </a:lnTo>
                <a:lnTo>
                  <a:pt x="1381499" y="976281"/>
                </a:lnTo>
                <a:lnTo>
                  <a:pt x="1355595" y="1023345"/>
                </a:lnTo>
                <a:lnTo>
                  <a:pt x="1326299" y="1068377"/>
                </a:lnTo>
                <a:lnTo>
                  <a:pt x="1293775" y="1111122"/>
                </a:lnTo>
                <a:lnTo>
                  <a:pt x="1258197" y="1151360"/>
                </a:lnTo>
                <a:lnTo>
                  <a:pt x="1219746" y="1188878"/>
                </a:lnTo>
                <a:lnTo>
                  <a:pt x="1178639" y="1223466"/>
                </a:lnTo>
                <a:lnTo>
                  <a:pt x="1135108" y="1254930"/>
                </a:lnTo>
                <a:lnTo>
                  <a:pt x="1089380" y="1283107"/>
                </a:lnTo>
                <a:lnTo>
                  <a:pt x="1059251" y="1299234"/>
                </a:lnTo>
                <a:close/>
              </a:path>
            </a:pathLst>
          </a:custGeom>
          <a:solidFill>
            <a:srgbClr val="125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675302" y="4358522"/>
            <a:ext cx="6127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19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3600" b="1" spc="2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33254" y="7593186"/>
            <a:ext cx="1459865" cy="1299845"/>
          </a:xfrm>
          <a:custGeom>
            <a:avLst/>
            <a:gdLst/>
            <a:ahLst/>
            <a:cxnLst/>
            <a:rect l="l" t="t" r="r" b="b"/>
            <a:pathLst>
              <a:path w="1459865" h="1299845">
                <a:moveTo>
                  <a:pt x="1059251" y="1299234"/>
                </a:moveTo>
                <a:lnTo>
                  <a:pt x="400159" y="1299234"/>
                </a:lnTo>
                <a:lnTo>
                  <a:pt x="385723" y="1291744"/>
                </a:lnTo>
                <a:lnTo>
                  <a:pt x="339318" y="1264699"/>
                </a:lnTo>
                <a:lnTo>
                  <a:pt x="295019" y="1234307"/>
                </a:lnTo>
                <a:lnTo>
                  <a:pt x="253076" y="1200738"/>
                </a:lnTo>
                <a:lnTo>
                  <a:pt x="213724" y="1164181"/>
                </a:lnTo>
                <a:lnTo>
                  <a:pt x="177168" y="1124829"/>
                </a:lnTo>
                <a:lnTo>
                  <a:pt x="143599" y="1082887"/>
                </a:lnTo>
                <a:lnTo>
                  <a:pt x="113207" y="1038587"/>
                </a:lnTo>
                <a:lnTo>
                  <a:pt x="86161" y="992182"/>
                </a:lnTo>
                <a:lnTo>
                  <a:pt x="62602" y="943913"/>
                </a:lnTo>
                <a:lnTo>
                  <a:pt x="42653" y="894031"/>
                </a:lnTo>
                <a:lnTo>
                  <a:pt x="26429" y="842817"/>
                </a:lnTo>
                <a:lnTo>
                  <a:pt x="14019" y="790559"/>
                </a:lnTo>
                <a:lnTo>
                  <a:pt x="5486" y="737530"/>
                </a:lnTo>
                <a:lnTo>
                  <a:pt x="877" y="684006"/>
                </a:lnTo>
                <a:lnTo>
                  <a:pt x="0" y="648200"/>
                </a:lnTo>
                <a:lnTo>
                  <a:pt x="218" y="630287"/>
                </a:lnTo>
                <a:lnTo>
                  <a:pt x="3512" y="576677"/>
                </a:lnTo>
                <a:lnTo>
                  <a:pt x="10740" y="523454"/>
                </a:lnTo>
                <a:lnTo>
                  <a:pt x="21866" y="470896"/>
                </a:lnTo>
                <a:lnTo>
                  <a:pt x="36829" y="419299"/>
                </a:lnTo>
                <a:lnTo>
                  <a:pt x="55544" y="368954"/>
                </a:lnTo>
                <a:lnTo>
                  <a:pt x="77911" y="320121"/>
                </a:lnTo>
                <a:lnTo>
                  <a:pt x="103814" y="273056"/>
                </a:lnTo>
                <a:lnTo>
                  <a:pt x="133111" y="228025"/>
                </a:lnTo>
                <a:lnTo>
                  <a:pt x="165634" y="185279"/>
                </a:lnTo>
                <a:lnTo>
                  <a:pt x="201213" y="145042"/>
                </a:lnTo>
                <a:lnTo>
                  <a:pt x="239664" y="107523"/>
                </a:lnTo>
                <a:lnTo>
                  <a:pt x="280770" y="72935"/>
                </a:lnTo>
                <a:lnTo>
                  <a:pt x="324302" y="41471"/>
                </a:lnTo>
                <a:lnTo>
                  <a:pt x="370029" y="13294"/>
                </a:lnTo>
                <a:lnTo>
                  <a:pt x="394699" y="0"/>
                </a:lnTo>
                <a:lnTo>
                  <a:pt x="1064711" y="0"/>
                </a:lnTo>
                <a:lnTo>
                  <a:pt x="1104850" y="22310"/>
                </a:lnTo>
                <a:lnTo>
                  <a:pt x="1149881" y="51606"/>
                </a:lnTo>
                <a:lnTo>
                  <a:pt x="1192626" y="84129"/>
                </a:lnTo>
                <a:lnTo>
                  <a:pt x="1232864" y="119708"/>
                </a:lnTo>
                <a:lnTo>
                  <a:pt x="1270383" y="158159"/>
                </a:lnTo>
                <a:lnTo>
                  <a:pt x="1304970" y="199266"/>
                </a:lnTo>
                <a:lnTo>
                  <a:pt x="1336434" y="242797"/>
                </a:lnTo>
                <a:lnTo>
                  <a:pt x="1364611" y="288524"/>
                </a:lnTo>
                <a:lnTo>
                  <a:pt x="1389353" y="336210"/>
                </a:lnTo>
                <a:lnTo>
                  <a:pt x="1410518" y="385588"/>
                </a:lnTo>
                <a:lnTo>
                  <a:pt x="1427991" y="436378"/>
                </a:lnTo>
                <a:lnTo>
                  <a:pt x="1441681" y="488315"/>
                </a:lnTo>
                <a:lnTo>
                  <a:pt x="1451515" y="541130"/>
                </a:lnTo>
                <a:lnTo>
                  <a:pt x="1457436" y="594525"/>
                </a:lnTo>
                <a:lnTo>
                  <a:pt x="1459411" y="648251"/>
                </a:lnTo>
                <a:lnTo>
                  <a:pt x="1459192" y="666114"/>
                </a:lnTo>
                <a:lnTo>
                  <a:pt x="1455898" y="719724"/>
                </a:lnTo>
                <a:lnTo>
                  <a:pt x="1448670" y="772947"/>
                </a:lnTo>
                <a:lnTo>
                  <a:pt x="1437544" y="825505"/>
                </a:lnTo>
                <a:lnTo>
                  <a:pt x="1422581" y="877101"/>
                </a:lnTo>
                <a:lnTo>
                  <a:pt x="1403866" y="927447"/>
                </a:lnTo>
                <a:lnTo>
                  <a:pt x="1381500" y="976280"/>
                </a:lnTo>
                <a:lnTo>
                  <a:pt x="1355596" y="1023345"/>
                </a:lnTo>
                <a:lnTo>
                  <a:pt x="1326299" y="1068376"/>
                </a:lnTo>
                <a:lnTo>
                  <a:pt x="1293776" y="1111122"/>
                </a:lnTo>
                <a:lnTo>
                  <a:pt x="1258197" y="1151359"/>
                </a:lnTo>
                <a:lnTo>
                  <a:pt x="1219747" y="1188878"/>
                </a:lnTo>
                <a:lnTo>
                  <a:pt x="1178640" y="1223466"/>
                </a:lnTo>
                <a:lnTo>
                  <a:pt x="1135108" y="1254929"/>
                </a:lnTo>
                <a:lnTo>
                  <a:pt x="1089381" y="1283106"/>
                </a:lnTo>
                <a:lnTo>
                  <a:pt x="1059251" y="1299234"/>
                </a:lnTo>
                <a:close/>
              </a:path>
            </a:pathLst>
          </a:custGeom>
          <a:solidFill>
            <a:srgbClr val="3D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58739" y="7942631"/>
            <a:ext cx="6127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19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3600" b="1" spc="2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910962" y="7593186"/>
            <a:ext cx="1459865" cy="1299845"/>
          </a:xfrm>
          <a:custGeom>
            <a:avLst/>
            <a:gdLst/>
            <a:ahLst/>
            <a:cxnLst/>
            <a:rect l="l" t="t" r="r" b="b"/>
            <a:pathLst>
              <a:path w="1459865" h="1299845">
                <a:moveTo>
                  <a:pt x="1059252" y="1299234"/>
                </a:moveTo>
                <a:lnTo>
                  <a:pt x="400160" y="1299234"/>
                </a:lnTo>
                <a:lnTo>
                  <a:pt x="385724" y="1291744"/>
                </a:lnTo>
                <a:lnTo>
                  <a:pt x="339319" y="1264699"/>
                </a:lnTo>
                <a:lnTo>
                  <a:pt x="295020" y="1234307"/>
                </a:lnTo>
                <a:lnTo>
                  <a:pt x="253077" y="1200738"/>
                </a:lnTo>
                <a:lnTo>
                  <a:pt x="213726" y="1164181"/>
                </a:lnTo>
                <a:lnTo>
                  <a:pt x="177169" y="1124829"/>
                </a:lnTo>
                <a:lnTo>
                  <a:pt x="143600" y="1082887"/>
                </a:lnTo>
                <a:lnTo>
                  <a:pt x="113208" y="1038587"/>
                </a:lnTo>
                <a:lnTo>
                  <a:pt x="86162" y="992182"/>
                </a:lnTo>
                <a:lnTo>
                  <a:pt x="62603" y="943913"/>
                </a:lnTo>
                <a:lnTo>
                  <a:pt x="42655" y="894031"/>
                </a:lnTo>
                <a:lnTo>
                  <a:pt x="26431" y="842817"/>
                </a:lnTo>
                <a:lnTo>
                  <a:pt x="14020" y="790559"/>
                </a:lnTo>
                <a:lnTo>
                  <a:pt x="5488" y="737530"/>
                </a:lnTo>
                <a:lnTo>
                  <a:pt x="878" y="684006"/>
                </a:lnTo>
                <a:lnTo>
                  <a:pt x="0" y="648200"/>
                </a:lnTo>
                <a:lnTo>
                  <a:pt x="219" y="630287"/>
                </a:lnTo>
                <a:lnTo>
                  <a:pt x="3513" y="576677"/>
                </a:lnTo>
                <a:lnTo>
                  <a:pt x="10741" y="523454"/>
                </a:lnTo>
                <a:lnTo>
                  <a:pt x="21867" y="470896"/>
                </a:lnTo>
                <a:lnTo>
                  <a:pt x="36830" y="419299"/>
                </a:lnTo>
                <a:lnTo>
                  <a:pt x="55545" y="368954"/>
                </a:lnTo>
                <a:lnTo>
                  <a:pt x="77912" y="320121"/>
                </a:lnTo>
                <a:lnTo>
                  <a:pt x="103815" y="273056"/>
                </a:lnTo>
                <a:lnTo>
                  <a:pt x="133112" y="228025"/>
                </a:lnTo>
                <a:lnTo>
                  <a:pt x="165635" y="185279"/>
                </a:lnTo>
                <a:lnTo>
                  <a:pt x="201214" y="145042"/>
                </a:lnTo>
                <a:lnTo>
                  <a:pt x="239665" y="107523"/>
                </a:lnTo>
                <a:lnTo>
                  <a:pt x="280772" y="72935"/>
                </a:lnTo>
                <a:lnTo>
                  <a:pt x="324303" y="41471"/>
                </a:lnTo>
                <a:lnTo>
                  <a:pt x="370030" y="13294"/>
                </a:lnTo>
                <a:lnTo>
                  <a:pt x="394700" y="0"/>
                </a:lnTo>
                <a:lnTo>
                  <a:pt x="1064712" y="0"/>
                </a:lnTo>
                <a:lnTo>
                  <a:pt x="1104851" y="22310"/>
                </a:lnTo>
                <a:lnTo>
                  <a:pt x="1149882" y="51606"/>
                </a:lnTo>
                <a:lnTo>
                  <a:pt x="1192627" y="84129"/>
                </a:lnTo>
                <a:lnTo>
                  <a:pt x="1232865" y="119708"/>
                </a:lnTo>
                <a:lnTo>
                  <a:pt x="1270384" y="158159"/>
                </a:lnTo>
                <a:lnTo>
                  <a:pt x="1304972" y="199266"/>
                </a:lnTo>
                <a:lnTo>
                  <a:pt x="1336435" y="242797"/>
                </a:lnTo>
                <a:lnTo>
                  <a:pt x="1364612" y="288524"/>
                </a:lnTo>
                <a:lnTo>
                  <a:pt x="1389354" y="336210"/>
                </a:lnTo>
                <a:lnTo>
                  <a:pt x="1410520" y="385588"/>
                </a:lnTo>
                <a:lnTo>
                  <a:pt x="1427992" y="436378"/>
                </a:lnTo>
                <a:lnTo>
                  <a:pt x="1441682" y="488315"/>
                </a:lnTo>
                <a:lnTo>
                  <a:pt x="1451516" y="541130"/>
                </a:lnTo>
                <a:lnTo>
                  <a:pt x="1457437" y="594525"/>
                </a:lnTo>
                <a:lnTo>
                  <a:pt x="1459413" y="648203"/>
                </a:lnTo>
                <a:lnTo>
                  <a:pt x="1459194" y="666114"/>
                </a:lnTo>
                <a:lnTo>
                  <a:pt x="1455899" y="719724"/>
                </a:lnTo>
                <a:lnTo>
                  <a:pt x="1448671" y="772947"/>
                </a:lnTo>
                <a:lnTo>
                  <a:pt x="1437545" y="825505"/>
                </a:lnTo>
                <a:lnTo>
                  <a:pt x="1422582" y="877101"/>
                </a:lnTo>
                <a:lnTo>
                  <a:pt x="1403867" y="927447"/>
                </a:lnTo>
                <a:lnTo>
                  <a:pt x="1381501" y="976280"/>
                </a:lnTo>
                <a:lnTo>
                  <a:pt x="1355597" y="1023345"/>
                </a:lnTo>
                <a:lnTo>
                  <a:pt x="1326301" y="1068376"/>
                </a:lnTo>
                <a:lnTo>
                  <a:pt x="1293777" y="1111122"/>
                </a:lnTo>
                <a:lnTo>
                  <a:pt x="1258198" y="1151359"/>
                </a:lnTo>
                <a:lnTo>
                  <a:pt x="1219748" y="1188878"/>
                </a:lnTo>
                <a:lnTo>
                  <a:pt x="1178641" y="1223466"/>
                </a:lnTo>
                <a:lnTo>
                  <a:pt x="1135110" y="1254929"/>
                </a:lnTo>
                <a:lnTo>
                  <a:pt x="1089382" y="1283106"/>
                </a:lnTo>
                <a:lnTo>
                  <a:pt x="1059252" y="1299234"/>
                </a:lnTo>
                <a:close/>
              </a:path>
            </a:pathLst>
          </a:custGeom>
          <a:solidFill>
            <a:srgbClr val="2B91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336447" y="7942631"/>
            <a:ext cx="6127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19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3600" b="1" spc="2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9173" y="5634539"/>
            <a:ext cx="2720827" cy="3863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313055" algn="ctr">
              <a:lnSpc>
                <a:spcPct val="105800"/>
              </a:lnSpc>
              <a:spcBef>
                <a:spcPts val="100"/>
              </a:spcBef>
            </a:pPr>
            <a:r>
              <a:rPr sz="2600" b="1" spc="-90" dirty="0" smtClean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600" b="1" spc="100" dirty="0" smtClean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600" b="1" dirty="0" smtClean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600" b="1" spc="-400" dirty="0" smtClean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600" b="1" spc="85" dirty="0" smtClean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lang="ca-ES-valencia"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600" b="1" spc="-45" dirty="0" smtClean="0">
                <a:solidFill>
                  <a:srgbClr val="181818"/>
                </a:solidFill>
                <a:latin typeface="Tahoma"/>
                <a:cs typeface="Tahoma"/>
              </a:rPr>
              <a:t>S  </a:t>
            </a:r>
            <a:r>
              <a:rPr sz="2600" b="1" spc="-15" dirty="0" smtClean="0">
                <a:solidFill>
                  <a:srgbClr val="181818"/>
                </a:solidFill>
                <a:latin typeface="Tahoma"/>
                <a:cs typeface="Tahoma"/>
              </a:rPr>
              <a:t>GRUP</a:t>
            </a:r>
            <a:r>
              <a:rPr lang="ca-ES-valencia" sz="2600" b="1" spc="-1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600" b="1" spc="-15" dirty="0" smtClean="0">
                <a:solidFill>
                  <a:srgbClr val="181818"/>
                </a:solidFill>
                <a:latin typeface="Tahoma"/>
                <a:cs typeface="Tahoma"/>
              </a:rPr>
              <a:t>S </a:t>
            </a:r>
            <a:r>
              <a:rPr sz="2600" b="1" spc="15" dirty="0">
                <a:solidFill>
                  <a:srgbClr val="181818"/>
                </a:solidFill>
                <a:latin typeface="Tahoma"/>
                <a:cs typeface="Tahoma"/>
              </a:rPr>
              <a:t>DE </a:t>
            </a:r>
            <a:r>
              <a:rPr sz="2600" b="1" spc="-75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TR</a:t>
            </a:r>
            <a:r>
              <a:rPr lang="ca-ES-valencia"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ABAJO</a:t>
            </a:r>
            <a:r>
              <a:rPr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7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125" dirty="0">
                <a:solidFill>
                  <a:srgbClr val="181818"/>
                </a:solidFill>
                <a:latin typeface="Tahoma"/>
                <a:cs typeface="Tahoma"/>
              </a:rPr>
              <a:t>CALM</a:t>
            </a:r>
            <a:endParaRPr sz="2600" dirty="0">
              <a:latin typeface="Tahoma"/>
              <a:cs typeface="Tahoma"/>
            </a:endParaRPr>
          </a:p>
          <a:p>
            <a:pPr marL="12700" marR="5080" indent="-635" algn="ctr">
              <a:lnSpc>
                <a:spcPct val="125000"/>
              </a:lnSpc>
              <a:spcBef>
                <a:spcPts val="1830"/>
              </a:spcBef>
            </a:pPr>
            <a:r>
              <a:rPr sz="2000" spc="135" dirty="0" err="1" smtClean="0">
                <a:solidFill>
                  <a:srgbClr val="181818"/>
                </a:solidFill>
                <a:latin typeface="Tahoma"/>
                <a:cs typeface="Tahoma"/>
              </a:rPr>
              <a:t>Convocat</a:t>
            </a:r>
            <a:r>
              <a:rPr lang="ca-ES-valencia" sz="2000" spc="135" dirty="0" smtClean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000" spc="135" dirty="0" smtClean="0">
                <a:solidFill>
                  <a:srgbClr val="181818"/>
                </a:solidFill>
                <a:latin typeface="Tahoma"/>
                <a:cs typeface="Tahoma"/>
              </a:rPr>
              <a:t>ria</a:t>
            </a:r>
            <a:r>
              <a:rPr lang="ca-ES-valencia" sz="2000" spc="13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95" dirty="0" smtClean="0">
                <a:solidFill>
                  <a:srgbClr val="181818"/>
                </a:solidFill>
                <a:latin typeface="Tahoma"/>
                <a:cs typeface="Tahoma"/>
              </a:rPr>
              <a:t>GT's </a:t>
            </a:r>
            <a:r>
              <a:rPr sz="2000" spc="10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225" dirty="0">
                <a:solidFill>
                  <a:srgbClr val="181818"/>
                </a:solidFill>
                <a:latin typeface="Tahoma"/>
                <a:cs typeface="Tahoma"/>
              </a:rPr>
              <a:t>CALM</a:t>
            </a:r>
            <a:r>
              <a:rPr sz="2000" spc="-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-valencia" sz="2000" spc="95" dirty="0" smtClean="0">
                <a:solidFill>
                  <a:srgbClr val="181818"/>
                </a:solidFill>
                <a:latin typeface="Tahoma"/>
                <a:cs typeface="Tahoma"/>
              </a:rPr>
              <a:t>a plantear </a:t>
            </a:r>
            <a:r>
              <a:rPr sz="2000" spc="125" dirty="0" smtClean="0">
                <a:solidFill>
                  <a:srgbClr val="181818"/>
                </a:solidFill>
                <a:latin typeface="Tahoma"/>
                <a:cs typeface="Tahoma"/>
              </a:rPr>
              <a:t>prop</a:t>
            </a:r>
            <a:r>
              <a:rPr lang="ca-ES-valencia" sz="2000" spc="125" dirty="0" smtClean="0">
                <a:solidFill>
                  <a:srgbClr val="181818"/>
                </a:solidFill>
                <a:latin typeface="Tahoma"/>
                <a:cs typeface="Tahoma"/>
              </a:rPr>
              <a:t>uesta</a:t>
            </a:r>
            <a:r>
              <a:rPr sz="2000" spc="125" dirty="0" smtClean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endParaRPr sz="2000" dirty="0">
              <a:latin typeface="Tahoma"/>
              <a:cs typeface="Tahoma"/>
            </a:endParaRPr>
          </a:p>
          <a:p>
            <a:pPr marL="114935" marR="106680" algn="ctr">
              <a:lnSpc>
                <a:spcPct val="125000"/>
              </a:lnSpc>
            </a:pPr>
            <a:r>
              <a:rPr sz="2000" spc="105" dirty="0">
                <a:solidFill>
                  <a:srgbClr val="181818"/>
                </a:solidFill>
                <a:latin typeface="Tahoma"/>
                <a:cs typeface="Tahoma"/>
              </a:rPr>
              <a:t>en</a:t>
            </a:r>
            <a:r>
              <a:rPr sz="2000" spc="-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181818"/>
                </a:solidFill>
                <a:latin typeface="Tahoma"/>
                <a:cs typeface="Tahoma"/>
              </a:rPr>
              <a:t>el</a:t>
            </a:r>
            <a:r>
              <a:rPr sz="2000" spc="-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00" dirty="0" smtClean="0">
                <a:solidFill>
                  <a:srgbClr val="181818"/>
                </a:solidFill>
                <a:latin typeface="Tahoma"/>
                <a:cs typeface="Tahoma"/>
              </a:rPr>
              <a:t>marc</a:t>
            </a:r>
            <a:r>
              <a:rPr lang="ca-ES-valencia" sz="2000" spc="100" dirty="0" smtClean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000" spc="-1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30" dirty="0">
                <a:solidFill>
                  <a:srgbClr val="181818"/>
                </a:solidFill>
                <a:latin typeface="Tahoma"/>
                <a:cs typeface="Tahoma"/>
              </a:rPr>
              <a:t>del</a:t>
            </a:r>
            <a:r>
              <a:rPr sz="2000" spc="-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10" dirty="0" err="1" smtClean="0">
                <a:solidFill>
                  <a:srgbClr val="181818"/>
                </a:solidFill>
                <a:latin typeface="Tahoma"/>
                <a:cs typeface="Tahoma"/>
              </a:rPr>
              <a:t>Pla</a:t>
            </a:r>
            <a:r>
              <a:rPr lang="ca-ES-valencia" sz="2000" spc="110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000" spc="11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-61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05" dirty="0" smtClean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lang="ca-ES-valencia" sz="2000" spc="105" dirty="0" smtClean="0">
                <a:solidFill>
                  <a:srgbClr val="181818"/>
                </a:solidFill>
                <a:latin typeface="Tahoma"/>
                <a:cs typeface="Tahoma"/>
              </a:rPr>
              <a:t>e </a:t>
            </a:r>
            <a:r>
              <a:rPr sz="2000" spc="105" dirty="0" err="1" smtClean="0">
                <a:solidFill>
                  <a:srgbClr val="181818"/>
                </a:solidFill>
                <a:latin typeface="Tahoma"/>
                <a:cs typeface="Tahoma"/>
              </a:rPr>
              <a:t>Activi</a:t>
            </a:r>
            <a:r>
              <a:rPr lang="ca-ES-valencia" sz="2000" spc="105" dirty="0" smtClean="0">
                <a:solidFill>
                  <a:srgbClr val="181818"/>
                </a:solidFill>
                <a:latin typeface="Tahoma"/>
                <a:cs typeface="Tahoma"/>
              </a:rPr>
              <a:t>dade</a:t>
            </a:r>
            <a:r>
              <a:rPr sz="2000" spc="105" dirty="0" smtClean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84322" y="5075948"/>
            <a:ext cx="2251710" cy="2433320"/>
          </a:xfrm>
          <a:custGeom>
            <a:avLst/>
            <a:gdLst/>
            <a:ahLst/>
            <a:cxnLst/>
            <a:rect l="l" t="t" r="r" b="b"/>
            <a:pathLst>
              <a:path w="2251710" h="2433320">
                <a:moveTo>
                  <a:pt x="2251176" y="2433066"/>
                </a:moveTo>
                <a:lnTo>
                  <a:pt x="2214892" y="2198344"/>
                </a:lnTo>
                <a:lnTo>
                  <a:pt x="2132139" y="2274836"/>
                </a:lnTo>
                <a:lnTo>
                  <a:pt x="29375" y="0"/>
                </a:lnTo>
                <a:lnTo>
                  <a:pt x="0" y="27152"/>
                </a:lnTo>
                <a:lnTo>
                  <a:pt x="2102764" y="2301989"/>
                </a:lnTo>
                <a:lnTo>
                  <a:pt x="2020023" y="2378468"/>
                </a:lnTo>
                <a:lnTo>
                  <a:pt x="2251176" y="2433066"/>
                </a:lnTo>
                <a:close/>
              </a:path>
            </a:pathLst>
          </a:custGeom>
          <a:solidFill>
            <a:srgbClr val="86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48600" y="5781013"/>
            <a:ext cx="3070059" cy="2590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marR="307975" indent="-635" algn="ctr">
              <a:lnSpc>
                <a:spcPct val="105800"/>
              </a:lnSpc>
              <a:spcBef>
                <a:spcPts val="100"/>
              </a:spcBef>
            </a:pPr>
            <a:r>
              <a:rPr sz="2600" b="1" spc="-55" dirty="0" smtClean="0">
                <a:solidFill>
                  <a:srgbClr val="181818"/>
                </a:solidFill>
                <a:latin typeface="Tahoma"/>
                <a:cs typeface="Tahoma"/>
              </a:rPr>
              <a:t>REUNIÓ</a:t>
            </a:r>
            <a:r>
              <a:rPr lang="ca-ES-valencia" sz="2600" b="1" spc="-55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600" b="1" spc="-5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-5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-40" dirty="0" smtClean="0">
                <a:solidFill>
                  <a:srgbClr val="181818"/>
                </a:solidFill>
                <a:latin typeface="Tahoma"/>
                <a:cs typeface="Tahoma"/>
              </a:rPr>
              <a:t>COMISIÓ</a:t>
            </a:r>
            <a:r>
              <a:rPr lang="ca-ES-valencia" sz="2600" b="1" spc="-40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600" b="1" spc="-4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-3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10" dirty="0" smtClean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sz="2600" b="1" spc="100" dirty="0" smtClean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600" b="1" spc="-90" dirty="0" smtClean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600" b="1" spc="110" dirty="0" smtClean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sz="2600" b="1" spc="75" dirty="0" smtClean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600" b="1" spc="100" dirty="0" smtClean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600" b="1" spc="15" dirty="0" smtClean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lang="ca-ES-valencia" sz="2600" b="1" spc="15" dirty="0" smtClean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600" b="1" spc="15" dirty="0" smtClean="0">
                <a:solidFill>
                  <a:srgbClr val="181818"/>
                </a:solidFill>
                <a:latin typeface="Tahoma"/>
                <a:cs typeface="Tahoma"/>
              </a:rPr>
              <a:t>  </a:t>
            </a:r>
            <a:r>
              <a:rPr sz="2000" spc="110" dirty="0" err="1" smtClean="0">
                <a:solidFill>
                  <a:srgbClr val="181818"/>
                </a:solidFill>
                <a:latin typeface="Tahoma"/>
                <a:cs typeface="Tahoma"/>
              </a:rPr>
              <a:t>Revisió</a:t>
            </a:r>
            <a:r>
              <a:rPr lang="ca-ES-valencia" sz="2000" spc="110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000" spc="11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65" dirty="0" err="1">
                <a:solidFill>
                  <a:srgbClr val="181818"/>
                </a:solidFill>
                <a:latin typeface="Tahoma"/>
                <a:cs typeface="Tahoma"/>
              </a:rPr>
              <a:t>Informe</a:t>
            </a:r>
            <a:r>
              <a:rPr sz="2000" spc="6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-valencia" sz="2000" spc="15" dirty="0" smtClean="0">
                <a:solidFill>
                  <a:srgbClr val="181818"/>
                </a:solidFill>
                <a:latin typeface="Tahoma"/>
                <a:cs typeface="Tahoma"/>
              </a:rPr>
              <a:t>y</a:t>
            </a:r>
            <a:r>
              <a:rPr sz="2000" spc="1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2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35" dirty="0" smtClean="0">
                <a:solidFill>
                  <a:srgbClr val="181818"/>
                </a:solidFill>
                <a:latin typeface="Tahoma"/>
                <a:cs typeface="Tahoma"/>
              </a:rPr>
              <a:t>ac</a:t>
            </a:r>
            <a:r>
              <a:rPr lang="ca-ES-valencia" sz="2000" spc="135" dirty="0" smtClean="0">
                <a:solidFill>
                  <a:srgbClr val="181818"/>
                </a:solidFill>
                <a:latin typeface="Tahoma"/>
                <a:cs typeface="Tahoma"/>
              </a:rPr>
              <a:t>uerdo</a:t>
            </a:r>
            <a:r>
              <a:rPr sz="2000" spc="13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-valencia" sz="2000" spc="130" dirty="0" smtClean="0">
                <a:solidFill>
                  <a:srgbClr val="181818"/>
                </a:solidFill>
                <a:latin typeface="Tahoma"/>
                <a:cs typeface="Tahoma"/>
              </a:rPr>
              <a:t>para </a:t>
            </a:r>
            <a:r>
              <a:rPr sz="2000" spc="13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95" dirty="0" err="1" smtClean="0">
                <a:solidFill>
                  <a:srgbClr val="181818"/>
                </a:solidFill>
                <a:latin typeface="Tahoma"/>
                <a:cs typeface="Tahoma"/>
              </a:rPr>
              <a:t>trasladar</a:t>
            </a:r>
            <a:r>
              <a:rPr sz="2000" spc="9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-valencia" sz="2000" spc="10" dirty="0" smtClean="0">
                <a:solidFill>
                  <a:srgbClr val="181818"/>
                </a:solidFill>
                <a:latin typeface="Tahoma"/>
                <a:cs typeface="Tahoma"/>
              </a:rPr>
              <a:t>al resto de entidades y al Pleno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95440" y="5609563"/>
            <a:ext cx="2730559" cy="3863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marR="172085" indent="154305" algn="ctr">
              <a:lnSpc>
                <a:spcPct val="105800"/>
              </a:lnSpc>
              <a:spcBef>
                <a:spcPts val="100"/>
              </a:spcBef>
            </a:pPr>
            <a:r>
              <a:rPr sz="2600" b="1" spc="-55" dirty="0">
                <a:solidFill>
                  <a:srgbClr val="181818"/>
                </a:solidFill>
                <a:latin typeface="Tahoma"/>
                <a:cs typeface="Tahoma"/>
              </a:rPr>
              <a:t>PRIMERA </a:t>
            </a:r>
            <a:r>
              <a:rPr sz="2600" b="1" spc="-5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-40" dirty="0" smtClean="0">
                <a:solidFill>
                  <a:srgbClr val="181818"/>
                </a:solidFill>
                <a:latin typeface="Tahoma"/>
                <a:cs typeface="Tahoma"/>
              </a:rPr>
              <a:t>VERSIÓ</a:t>
            </a:r>
            <a:r>
              <a:rPr lang="ca-ES-valencia" sz="2600" b="1" spc="-40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600" b="1" spc="-4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55" dirty="0" smtClean="0">
                <a:solidFill>
                  <a:srgbClr val="181818"/>
                </a:solidFill>
                <a:latin typeface="Tahoma"/>
                <a:cs typeface="Tahoma"/>
              </a:rPr>
              <a:t>PLA</a:t>
            </a:r>
            <a:r>
              <a:rPr lang="ca-ES-valencia" sz="2600" b="1" spc="55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600" b="1" spc="5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-75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15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sz="2600" b="1" spc="-13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TR</a:t>
            </a:r>
            <a:r>
              <a:rPr lang="ca-ES-valencia"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BA</a:t>
            </a:r>
            <a:r>
              <a:rPr lang="ca-ES-valencia" sz="2600" b="1" spc="70" dirty="0" smtClean="0">
                <a:solidFill>
                  <a:srgbClr val="181818"/>
                </a:solidFill>
                <a:latin typeface="Tahoma"/>
                <a:cs typeface="Tahoma"/>
              </a:rPr>
              <a:t>JO</a:t>
            </a:r>
            <a:endParaRPr sz="2600" dirty="0">
              <a:latin typeface="Tahoma"/>
              <a:cs typeface="Tahoma"/>
            </a:endParaRPr>
          </a:p>
          <a:p>
            <a:pPr marL="12065" marR="5080" algn="ctr">
              <a:lnSpc>
                <a:spcPct val="125000"/>
              </a:lnSpc>
              <a:spcBef>
                <a:spcPts val="1830"/>
              </a:spcBef>
            </a:pPr>
            <a:r>
              <a:rPr lang="ca-ES-valencia" sz="2000" spc="85" dirty="0" smtClean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sz="2000" spc="150" dirty="0" err="1" smtClean="0">
                <a:solidFill>
                  <a:srgbClr val="181818"/>
                </a:solidFill>
                <a:latin typeface="Tahoma"/>
                <a:cs typeface="Tahoma"/>
              </a:rPr>
              <a:t>ublica</a:t>
            </a:r>
            <a:r>
              <a:rPr lang="ca-ES-valencia" sz="2000" spc="150" dirty="0" smtClean="0">
                <a:solidFill>
                  <a:srgbClr val="181818"/>
                </a:solidFill>
                <a:latin typeface="Tahoma"/>
                <a:cs typeface="Tahoma"/>
              </a:rPr>
              <a:t>ción</a:t>
            </a:r>
            <a:r>
              <a:rPr sz="2000" spc="15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181818"/>
                </a:solidFill>
                <a:latin typeface="Tahoma"/>
                <a:cs typeface="Tahoma"/>
              </a:rPr>
              <a:t>en </a:t>
            </a:r>
            <a:r>
              <a:rPr sz="2000" spc="70" dirty="0">
                <a:solidFill>
                  <a:srgbClr val="181818"/>
                </a:solidFill>
                <a:latin typeface="Tahoma"/>
                <a:cs typeface="Tahoma"/>
              </a:rPr>
              <a:t>la </a:t>
            </a:r>
            <a:r>
              <a:rPr sz="2000" spc="7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81818"/>
                </a:solidFill>
                <a:latin typeface="Tahoma"/>
                <a:cs typeface="Tahoma"/>
              </a:rPr>
              <a:t>web. </a:t>
            </a:r>
            <a:r>
              <a:rPr sz="2000" spc="140" dirty="0" smtClean="0">
                <a:solidFill>
                  <a:srgbClr val="181818"/>
                </a:solidFill>
                <a:latin typeface="Tahoma"/>
                <a:cs typeface="Tahoma"/>
              </a:rPr>
              <a:t>Document</a:t>
            </a:r>
            <a:r>
              <a:rPr lang="ca-ES-valencia" sz="2000" spc="140" dirty="0" smtClean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000" spc="14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4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-valencia" sz="2000" spc="100" dirty="0" smtClean="0">
                <a:solidFill>
                  <a:srgbClr val="181818"/>
                </a:solidFill>
                <a:latin typeface="Tahoma"/>
                <a:cs typeface="Tahoma"/>
              </a:rPr>
              <a:t>abierto y</a:t>
            </a:r>
            <a:r>
              <a:rPr sz="2000" spc="1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81818"/>
                </a:solidFill>
                <a:latin typeface="Tahoma"/>
                <a:cs typeface="Tahoma"/>
              </a:rPr>
              <a:t>flexible, </a:t>
            </a:r>
            <a:r>
              <a:rPr sz="2000" spc="9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20" dirty="0" err="1" smtClean="0">
                <a:solidFill>
                  <a:srgbClr val="181818"/>
                </a:solidFill>
                <a:latin typeface="Tahoma"/>
                <a:cs typeface="Tahoma"/>
              </a:rPr>
              <a:t>su</a:t>
            </a:r>
            <a:r>
              <a:rPr lang="ca-ES-valencia" sz="2000" spc="120" dirty="0" smtClean="0">
                <a:solidFill>
                  <a:srgbClr val="181818"/>
                </a:solidFill>
                <a:latin typeface="Tahoma"/>
                <a:cs typeface="Tahoma"/>
              </a:rPr>
              <a:t>jeto</a:t>
            </a:r>
            <a:r>
              <a:rPr sz="2000" spc="-2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000" spc="-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95" dirty="0" smtClean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lang="ca-ES-valencia" sz="2000" spc="95" dirty="0" smtClean="0">
                <a:solidFill>
                  <a:srgbClr val="181818"/>
                </a:solidFill>
                <a:latin typeface="Tahoma"/>
                <a:cs typeface="Tahoma"/>
              </a:rPr>
              <a:t>ambios</a:t>
            </a:r>
            <a:r>
              <a:rPr sz="2000" spc="95" dirty="0" smtClean="0">
                <a:solidFill>
                  <a:srgbClr val="181818"/>
                </a:solidFill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  <a:p>
            <a:pPr marL="113664" marR="105410" algn="ctr">
              <a:lnSpc>
                <a:spcPct val="125000"/>
              </a:lnSpc>
            </a:pPr>
            <a:r>
              <a:rPr sz="2000" spc="110" dirty="0" err="1" smtClean="0">
                <a:solidFill>
                  <a:srgbClr val="181818"/>
                </a:solidFill>
                <a:latin typeface="Tahoma"/>
                <a:cs typeface="Tahoma"/>
              </a:rPr>
              <a:t>Revisió</a:t>
            </a:r>
            <a:r>
              <a:rPr lang="ca-ES-valencia" sz="2000" spc="110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000" spc="-3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35" dirty="0" err="1" smtClean="0">
                <a:solidFill>
                  <a:srgbClr val="181818"/>
                </a:solidFill>
                <a:latin typeface="Tahoma"/>
                <a:cs typeface="Tahoma"/>
              </a:rPr>
              <a:t>peri</a:t>
            </a:r>
            <a:r>
              <a:rPr lang="ca-ES-valencia" sz="2000" spc="135" dirty="0" smtClean="0">
                <a:solidFill>
                  <a:srgbClr val="181818"/>
                </a:solidFill>
                <a:latin typeface="Tahoma"/>
                <a:cs typeface="Tahoma"/>
              </a:rPr>
              <a:t>ó</a:t>
            </a:r>
            <a:r>
              <a:rPr sz="2000" spc="135" dirty="0" err="1" smtClean="0">
                <a:solidFill>
                  <a:srgbClr val="181818"/>
                </a:solidFill>
                <a:latin typeface="Tahoma"/>
                <a:cs typeface="Tahoma"/>
              </a:rPr>
              <a:t>dica</a:t>
            </a:r>
            <a:r>
              <a:rPr sz="2000" spc="110" dirty="0" smtClean="0">
                <a:solidFill>
                  <a:srgbClr val="181818"/>
                </a:solidFill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14880" y="3670770"/>
            <a:ext cx="2752720" cy="301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 marR="219075" indent="-635" algn="ctr">
              <a:lnSpc>
                <a:spcPct val="105800"/>
              </a:lnSpc>
              <a:spcBef>
                <a:spcPts val="100"/>
              </a:spcBef>
            </a:pPr>
            <a:r>
              <a:rPr sz="2600" b="1" spc="-15" dirty="0">
                <a:solidFill>
                  <a:srgbClr val="181818"/>
                </a:solidFill>
                <a:latin typeface="Tahoma"/>
                <a:cs typeface="Tahoma"/>
              </a:rPr>
              <a:t>INFORME </a:t>
            </a:r>
            <a:r>
              <a:rPr sz="2600" b="1" spc="-1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10" dirty="0" smtClean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sz="2600" b="1" spc="-90" dirty="0" smtClean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lang="ca-ES-valencia" sz="2600" b="1" spc="85" dirty="0" smtClean="0">
                <a:solidFill>
                  <a:srgbClr val="181818"/>
                </a:solidFill>
                <a:latin typeface="Tahoma"/>
                <a:cs typeface="Tahoma"/>
              </a:rPr>
              <a:t>OPUESTA</a:t>
            </a:r>
            <a:r>
              <a:rPr sz="2600" b="1" spc="-70" dirty="0" smtClean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endParaRPr sz="2600" dirty="0">
              <a:latin typeface="Tahoma"/>
              <a:cs typeface="Tahoma"/>
            </a:endParaRPr>
          </a:p>
          <a:p>
            <a:pPr marL="12700" marR="5080" indent="-635" algn="ctr">
              <a:lnSpc>
                <a:spcPct val="125000"/>
              </a:lnSpc>
              <a:spcBef>
                <a:spcPts val="1830"/>
              </a:spcBef>
            </a:pPr>
            <a:r>
              <a:rPr sz="2000" spc="100" dirty="0" smtClean="0">
                <a:solidFill>
                  <a:srgbClr val="181818"/>
                </a:solidFill>
                <a:latin typeface="Tahoma"/>
                <a:cs typeface="Tahoma"/>
              </a:rPr>
              <a:t>Secret</a:t>
            </a:r>
            <a:r>
              <a:rPr lang="ca-ES-valencia" sz="2000" spc="100" dirty="0" smtClean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000" spc="100" dirty="0" smtClean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lang="ca-ES-valencia" sz="2000" spc="100" dirty="0" smtClean="0">
                <a:solidFill>
                  <a:srgbClr val="181818"/>
                </a:solidFill>
                <a:latin typeface="Tahoma"/>
                <a:cs typeface="Tahoma"/>
              </a:rPr>
              <a:t>í</a:t>
            </a:r>
            <a:r>
              <a:rPr sz="2000" spc="100" dirty="0" smtClean="0">
                <a:solidFill>
                  <a:srgbClr val="181818"/>
                </a:solidFill>
                <a:latin typeface="Tahoma"/>
                <a:cs typeface="Tahoma"/>
              </a:rPr>
              <a:t>a </a:t>
            </a:r>
            <a:r>
              <a:rPr sz="2000" spc="145" dirty="0" smtClean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lang="ca-ES-valencia" sz="2000" spc="145" dirty="0" smtClean="0">
                <a:solidFill>
                  <a:srgbClr val="181818"/>
                </a:solidFill>
                <a:latin typeface="Tahoma"/>
                <a:cs typeface="Tahoma"/>
              </a:rPr>
              <a:t>é</a:t>
            </a:r>
            <a:r>
              <a:rPr sz="2000" spc="145" dirty="0" err="1" smtClean="0">
                <a:solidFill>
                  <a:srgbClr val="181818"/>
                </a:solidFill>
                <a:latin typeface="Tahoma"/>
                <a:cs typeface="Tahoma"/>
              </a:rPr>
              <a:t>cnica</a:t>
            </a:r>
            <a:r>
              <a:rPr sz="2000" spc="14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5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225" dirty="0">
                <a:solidFill>
                  <a:srgbClr val="181818"/>
                </a:solidFill>
                <a:latin typeface="Tahoma"/>
                <a:cs typeface="Tahoma"/>
              </a:rPr>
              <a:t>CALM </a:t>
            </a:r>
            <a:r>
              <a:rPr sz="2000" spc="130" dirty="0" err="1" smtClean="0">
                <a:solidFill>
                  <a:srgbClr val="181818"/>
                </a:solidFill>
                <a:latin typeface="Tahoma"/>
                <a:cs typeface="Tahoma"/>
              </a:rPr>
              <a:t>elaboració</a:t>
            </a:r>
            <a:r>
              <a:rPr lang="ca-ES-valencia" sz="2000" spc="130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000" spc="13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3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00" dirty="0" err="1">
                <a:solidFill>
                  <a:srgbClr val="181818"/>
                </a:solidFill>
                <a:latin typeface="Tahoma"/>
                <a:cs typeface="Tahoma"/>
              </a:rPr>
              <a:t>informe</a:t>
            </a:r>
            <a:r>
              <a:rPr sz="2000" spc="-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-valencia" sz="2000" spc="15" dirty="0" smtClean="0">
                <a:solidFill>
                  <a:srgbClr val="181818"/>
                </a:solidFill>
                <a:latin typeface="Tahoma"/>
                <a:cs typeface="Tahoma"/>
              </a:rPr>
              <a:t>y envío </a:t>
            </a:r>
            <a:r>
              <a:rPr sz="2000" spc="-61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181818"/>
                </a:solidFill>
                <a:latin typeface="Tahoma"/>
                <a:cs typeface="Tahoma"/>
              </a:rPr>
              <a:t>a </a:t>
            </a:r>
            <a:r>
              <a:rPr sz="2000" spc="70" dirty="0">
                <a:solidFill>
                  <a:srgbClr val="181818"/>
                </a:solidFill>
                <a:latin typeface="Tahoma"/>
                <a:cs typeface="Tahoma"/>
              </a:rPr>
              <a:t>la </a:t>
            </a:r>
            <a:r>
              <a:rPr sz="2000" spc="140" dirty="0" err="1" smtClean="0">
                <a:solidFill>
                  <a:srgbClr val="181818"/>
                </a:solidFill>
                <a:latin typeface="Tahoma"/>
                <a:cs typeface="Tahoma"/>
              </a:rPr>
              <a:t>Comisió</a:t>
            </a:r>
            <a:r>
              <a:rPr lang="ca-ES-valencia" sz="2000" spc="140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000" spc="14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4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10" dirty="0" smtClean="0">
                <a:solidFill>
                  <a:srgbClr val="181818"/>
                </a:solidFill>
                <a:latin typeface="Tahoma"/>
                <a:cs typeface="Tahoma"/>
              </a:rPr>
              <a:t>Permanent</a:t>
            </a:r>
            <a:r>
              <a:rPr lang="ca-ES-valencia" sz="2000" spc="110" dirty="0" smtClean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73837" y="3461219"/>
            <a:ext cx="2537460" cy="2590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230504" algn="ctr">
              <a:lnSpc>
                <a:spcPct val="105800"/>
              </a:lnSpc>
              <a:spcBef>
                <a:spcPts val="100"/>
              </a:spcBef>
            </a:pPr>
            <a:r>
              <a:rPr lang="ca-ES-valencia" sz="2600" b="1" spc="100" dirty="0" smtClean="0">
                <a:solidFill>
                  <a:srgbClr val="181818"/>
                </a:solidFill>
                <a:latin typeface="Tahoma"/>
                <a:cs typeface="Tahoma"/>
              </a:rPr>
              <a:t>REMISIÓN DEL</a:t>
            </a:r>
            <a:r>
              <a:rPr sz="2600" b="1" spc="15" dirty="0" smtClean="0">
                <a:solidFill>
                  <a:srgbClr val="181818"/>
                </a:solidFill>
                <a:latin typeface="Tahoma"/>
                <a:cs typeface="Tahoma"/>
              </a:rPr>
              <a:t>  </a:t>
            </a:r>
            <a:r>
              <a:rPr sz="2600" b="1" spc="55" dirty="0" smtClean="0">
                <a:solidFill>
                  <a:srgbClr val="181818"/>
                </a:solidFill>
                <a:latin typeface="Tahoma"/>
                <a:cs typeface="Tahoma"/>
              </a:rPr>
              <a:t>PLA</a:t>
            </a:r>
            <a:r>
              <a:rPr lang="ca-ES-valencia" sz="2600" b="1" spc="55" dirty="0" smtClean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600" b="1" spc="5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600" b="1" spc="80" dirty="0">
                <a:solidFill>
                  <a:srgbClr val="181818"/>
                </a:solidFill>
                <a:latin typeface="Tahoma"/>
                <a:cs typeface="Tahoma"/>
              </a:rPr>
              <a:t>AL </a:t>
            </a:r>
            <a:r>
              <a:rPr sz="2600" b="1" spc="65" dirty="0" smtClean="0">
                <a:solidFill>
                  <a:srgbClr val="181818"/>
                </a:solidFill>
                <a:latin typeface="Tahoma"/>
                <a:cs typeface="Tahoma"/>
              </a:rPr>
              <a:t>PLE</a:t>
            </a:r>
            <a:r>
              <a:rPr lang="ca-ES-valencia" sz="2600" b="1" spc="65" dirty="0" smtClean="0">
                <a:solidFill>
                  <a:srgbClr val="181818"/>
                </a:solidFill>
                <a:latin typeface="Tahoma"/>
                <a:cs typeface="Tahoma"/>
              </a:rPr>
              <a:t>NO</a:t>
            </a:r>
            <a:r>
              <a:rPr sz="2600" b="1" spc="6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-2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-valencia" sz="2000" spc="-20" dirty="0" smtClean="0">
                <a:solidFill>
                  <a:srgbClr val="181818"/>
                </a:solidFill>
                <a:latin typeface="Tahoma"/>
                <a:cs typeface="Tahoma"/>
              </a:rPr>
              <a:t>Envío </a:t>
            </a:r>
            <a:r>
              <a:rPr sz="2000" spc="105" dirty="0" err="1" smtClean="0">
                <a:solidFill>
                  <a:srgbClr val="181818"/>
                </a:solidFill>
                <a:latin typeface="Tahoma"/>
                <a:cs typeface="Tahoma"/>
              </a:rPr>
              <a:t>en</a:t>
            </a:r>
            <a:r>
              <a:rPr sz="2000" spc="-1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181818"/>
                </a:solidFill>
                <a:latin typeface="Tahoma"/>
                <a:cs typeface="Tahoma"/>
              </a:rPr>
              <a:t>línia</a:t>
            </a:r>
            <a:r>
              <a:rPr sz="2000" spc="-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181818"/>
                </a:solidFill>
                <a:latin typeface="Tahoma"/>
                <a:cs typeface="Tahoma"/>
              </a:rPr>
              <a:t>a </a:t>
            </a:r>
            <a:r>
              <a:rPr sz="2000" spc="-61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90" dirty="0" smtClean="0">
                <a:solidFill>
                  <a:srgbClr val="181818"/>
                </a:solidFill>
                <a:latin typeface="Tahoma"/>
                <a:cs typeface="Tahoma"/>
              </a:rPr>
              <a:t>to</a:t>
            </a:r>
            <a:r>
              <a:rPr lang="ca-ES-valencia" sz="2000" spc="90" dirty="0" smtClean="0">
                <a:solidFill>
                  <a:srgbClr val="181818"/>
                </a:solidFill>
                <a:latin typeface="Tahoma"/>
                <a:cs typeface="Tahoma"/>
              </a:rPr>
              <a:t>da</a:t>
            </a:r>
            <a:r>
              <a:rPr sz="2000" spc="90" dirty="0" smtClean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000" spc="-1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95" dirty="0" smtClean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lang="ca-ES-valencia" sz="2000" spc="95" dirty="0" smtClean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000" spc="95" dirty="0" smtClean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000" spc="-1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85" dirty="0" err="1" smtClean="0">
                <a:solidFill>
                  <a:srgbClr val="181818"/>
                </a:solidFill>
                <a:latin typeface="Tahoma"/>
                <a:cs typeface="Tahoma"/>
              </a:rPr>
              <a:t>en</a:t>
            </a:r>
            <a:r>
              <a:rPr lang="ca-ES-valencia" sz="2000" spc="85" dirty="0" smtClean="0">
                <a:solidFill>
                  <a:srgbClr val="181818"/>
                </a:solidFill>
                <a:latin typeface="Tahoma"/>
                <a:cs typeface="Tahoma"/>
              </a:rPr>
              <a:t>dades</a:t>
            </a:r>
            <a:r>
              <a:rPr sz="2000" spc="-1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130" dirty="0">
                <a:solidFill>
                  <a:srgbClr val="181818"/>
                </a:solidFill>
                <a:latin typeface="Tahoma"/>
                <a:cs typeface="Tahoma"/>
              </a:rPr>
              <a:t>del </a:t>
            </a:r>
            <a:r>
              <a:rPr sz="2000" spc="-61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spc="225" dirty="0" smtClean="0">
                <a:solidFill>
                  <a:srgbClr val="181818"/>
                </a:solidFill>
                <a:latin typeface="Tahoma"/>
                <a:cs typeface="Tahoma"/>
              </a:rPr>
              <a:t>CALM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92805" y="5075948"/>
            <a:ext cx="2251710" cy="2433320"/>
          </a:xfrm>
          <a:custGeom>
            <a:avLst/>
            <a:gdLst/>
            <a:ahLst/>
            <a:cxnLst/>
            <a:rect l="l" t="t" r="r" b="b"/>
            <a:pathLst>
              <a:path w="2251709" h="2433320">
                <a:moveTo>
                  <a:pt x="2251189" y="2433066"/>
                </a:moveTo>
                <a:lnTo>
                  <a:pt x="2214892" y="2198344"/>
                </a:lnTo>
                <a:lnTo>
                  <a:pt x="2132152" y="2274824"/>
                </a:lnTo>
                <a:lnTo>
                  <a:pt x="29375" y="0"/>
                </a:lnTo>
                <a:lnTo>
                  <a:pt x="0" y="27152"/>
                </a:lnTo>
                <a:lnTo>
                  <a:pt x="2102777" y="2301976"/>
                </a:lnTo>
                <a:lnTo>
                  <a:pt x="2020023" y="2378468"/>
                </a:lnTo>
                <a:lnTo>
                  <a:pt x="2251189" y="2433066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95390" y="5290160"/>
            <a:ext cx="2344420" cy="2344420"/>
          </a:xfrm>
          <a:custGeom>
            <a:avLst/>
            <a:gdLst/>
            <a:ahLst/>
            <a:cxnLst/>
            <a:rect l="l" t="t" r="r" b="b"/>
            <a:pathLst>
              <a:path w="2344420" h="2344420">
                <a:moveTo>
                  <a:pt x="2343937" y="0"/>
                </a:moveTo>
                <a:lnTo>
                  <a:pt x="2110816" y="45491"/>
                </a:lnTo>
                <a:lnTo>
                  <a:pt x="2190483" y="125171"/>
                </a:lnTo>
                <a:lnTo>
                  <a:pt x="0" y="2315654"/>
                </a:lnTo>
                <a:lnTo>
                  <a:pt x="28282" y="2343937"/>
                </a:lnTo>
                <a:lnTo>
                  <a:pt x="2218766" y="153454"/>
                </a:lnTo>
                <a:lnTo>
                  <a:pt x="2298458" y="233133"/>
                </a:lnTo>
                <a:lnTo>
                  <a:pt x="2343937" y="0"/>
                </a:lnTo>
                <a:close/>
              </a:path>
            </a:pathLst>
          </a:custGeom>
          <a:solidFill>
            <a:srgbClr val="3D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49222" y="5308926"/>
            <a:ext cx="2344420" cy="2344420"/>
          </a:xfrm>
          <a:custGeom>
            <a:avLst/>
            <a:gdLst/>
            <a:ahLst/>
            <a:cxnLst/>
            <a:rect l="l" t="t" r="r" b="b"/>
            <a:pathLst>
              <a:path w="2344419" h="2344420">
                <a:moveTo>
                  <a:pt x="2343937" y="0"/>
                </a:moveTo>
                <a:lnTo>
                  <a:pt x="2110816" y="45491"/>
                </a:lnTo>
                <a:lnTo>
                  <a:pt x="2190483" y="125171"/>
                </a:lnTo>
                <a:lnTo>
                  <a:pt x="0" y="2315654"/>
                </a:lnTo>
                <a:lnTo>
                  <a:pt x="28282" y="2343937"/>
                </a:lnTo>
                <a:lnTo>
                  <a:pt x="2218766" y="153454"/>
                </a:lnTo>
                <a:lnTo>
                  <a:pt x="2298458" y="233133"/>
                </a:lnTo>
                <a:lnTo>
                  <a:pt x="2343937" y="0"/>
                </a:lnTo>
                <a:close/>
              </a:path>
            </a:pathLst>
          </a:custGeom>
          <a:solidFill>
            <a:srgbClr val="2B91D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0572" y="497538"/>
            <a:ext cx="3486149" cy="10667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7124" y="1654237"/>
            <a:ext cx="17679035" cy="0"/>
          </a:xfrm>
          <a:custGeom>
            <a:avLst/>
            <a:gdLst/>
            <a:ahLst/>
            <a:cxnLst/>
            <a:rect l="l" t="t" r="r" b="b"/>
            <a:pathLst>
              <a:path w="17679035">
                <a:moveTo>
                  <a:pt x="0" y="0"/>
                </a:moveTo>
                <a:lnTo>
                  <a:pt x="17678507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794890"/>
            <a:ext cx="12953999" cy="84921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415050"/>
            <a:ext cx="13632866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-valencia" spc="330" dirty="0" smtClean="0"/>
              <a:t>ESTRATEGIA AGROALIMENTARIA VLC2025</a:t>
            </a:r>
            <a:r>
              <a:rPr lang="ca-ES-valencia" spc="330" dirty="0" smtClean="0">
                <a:latin typeface="Tahoma"/>
                <a:cs typeface="Tahoma"/>
              </a:rPr>
              <a:t/>
            </a:r>
            <a:br>
              <a:rPr lang="ca-ES-valencia" spc="330" dirty="0" smtClean="0">
                <a:latin typeface="Tahoma"/>
                <a:cs typeface="Tahoma"/>
              </a:rPr>
            </a:br>
            <a:r>
              <a:rPr spc="330" dirty="0" smtClean="0">
                <a:latin typeface="Tahoma"/>
                <a:cs typeface="Tahoma"/>
              </a:rPr>
              <a:t>Una</a:t>
            </a:r>
            <a:r>
              <a:rPr spc="-200" dirty="0" smtClean="0">
                <a:latin typeface="Tahoma"/>
                <a:cs typeface="Tahoma"/>
              </a:rPr>
              <a:t> </a:t>
            </a:r>
            <a:r>
              <a:rPr spc="325" dirty="0">
                <a:latin typeface="Tahoma"/>
                <a:cs typeface="Tahoma"/>
              </a:rPr>
              <a:t>mirada</a:t>
            </a:r>
            <a:r>
              <a:rPr spc="-200" dirty="0">
                <a:latin typeface="Tahoma"/>
                <a:cs typeface="Tahoma"/>
              </a:rPr>
              <a:t> </a:t>
            </a:r>
            <a:r>
              <a:rPr spc="345" dirty="0">
                <a:latin typeface="Tahoma"/>
                <a:cs typeface="Tahoma"/>
              </a:rPr>
              <a:t>amplia</a:t>
            </a:r>
            <a:r>
              <a:rPr spc="-195" dirty="0">
                <a:latin typeface="Tahoma"/>
                <a:cs typeface="Tahoma"/>
              </a:rPr>
              <a:t> </a:t>
            </a:r>
            <a:r>
              <a:rPr spc="225" dirty="0">
                <a:latin typeface="Tahoma"/>
                <a:cs typeface="Tahoma"/>
              </a:rPr>
              <a:t>e</a:t>
            </a:r>
            <a:r>
              <a:rPr spc="-200" dirty="0">
                <a:latin typeface="Tahoma"/>
                <a:cs typeface="Tahoma"/>
              </a:rPr>
              <a:t> </a:t>
            </a:r>
            <a:r>
              <a:rPr spc="240" dirty="0">
                <a:latin typeface="Tahoma"/>
                <a:cs typeface="Tahoma"/>
              </a:rPr>
              <a:t>integral</a:t>
            </a:r>
            <a:r>
              <a:rPr spc="-195" dirty="0">
                <a:latin typeface="Tahoma"/>
                <a:cs typeface="Tahoma"/>
              </a:rPr>
              <a:t> </a:t>
            </a:r>
            <a:r>
              <a:rPr spc="345" dirty="0">
                <a:latin typeface="Tahoma"/>
                <a:cs typeface="Tahoma"/>
              </a:rPr>
              <a:t>de</a:t>
            </a:r>
            <a:r>
              <a:rPr spc="-200" dirty="0">
                <a:latin typeface="Tahoma"/>
                <a:cs typeface="Tahoma"/>
              </a:rPr>
              <a:t> </a:t>
            </a:r>
            <a:r>
              <a:rPr spc="229" dirty="0">
                <a:latin typeface="Tahoma"/>
                <a:cs typeface="Tahoma"/>
              </a:rPr>
              <a:t>la</a:t>
            </a:r>
            <a:r>
              <a:rPr spc="-195" dirty="0">
                <a:latin typeface="Tahoma"/>
                <a:cs typeface="Tahoma"/>
              </a:rPr>
              <a:t> </a:t>
            </a:r>
            <a:r>
              <a:rPr spc="180" dirty="0">
                <a:latin typeface="Tahoma"/>
                <a:cs typeface="Tahoma"/>
              </a:rPr>
              <a:t>alimentación...</a:t>
            </a:r>
          </a:p>
        </p:txBody>
      </p:sp>
    </p:spTree>
    <p:extLst>
      <p:ext uri="{BB962C8B-B14F-4D97-AF65-F5344CB8AC3E}">
        <p14:creationId xmlns:p14="http://schemas.microsoft.com/office/powerpoint/2010/main" val="30368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" y="17628"/>
            <a:ext cx="18288000" cy="1031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078200" y="4191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2115800" y="8343900"/>
            <a:ext cx="5538716" cy="1708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-valencia" sz="29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LINEAS ESTRATÉGICAS</a:t>
            </a:r>
          </a:p>
          <a:p>
            <a:r>
              <a:rPr lang="ca-ES-valencia" sz="29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PROGRAMAS</a:t>
            </a:r>
          </a:p>
          <a:p>
            <a:r>
              <a:rPr lang="ca-ES-valencia" sz="29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 </a:t>
            </a:r>
            <a:r>
              <a:rPr lang="ca-ES-valencia" sz="29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80 </a:t>
            </a:r>
            <a:r>
              <a:rPr lang="ca-ES-valencia" sz="29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...</a:t>
            </a:r>
            <a:endParaRPr lang="es-ES" sz="29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84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0157" y="4208718"/>
            <a:ext cx="4600575" cy="704850"/>
            <a:chOff x="1120157" y="4208718"/>
            <a:chExt cx="4600575" cy="704850"/>
          </a:xfrm>
        </p:grpSpPr>
        <p:sp>
          <p:nvSpPr>
            <p:cNvPr id="3" name="object 3"/>
            <p:cNvSpPr/>
            <p:nvPr/>
          </p:nvSpPr>
          <p:spPr>
            <a:xfrm>
              <a:off x="3168032" y="4208718"/>
              <a:ext cx="2552700" cy="704850"/>
            </a:xfrm>
            <a:custGeom>
              <a:avLst/>
              <a:gdLst/>
              <a:ahLst/>
              <a:cxnLst/>
              <a:rect l="l" t="t" r="r" b="b"/>
              <a:pathLst>
                <a:path w="2552700" h="704850">
                  <a:moveTo>
                    <a:pt x="0" y="704849"/>
                  </a:moveTo>
                  <a:lnTo>
                    <a:pt x="2552699" y="704849"/>
                  </a:lnTo>
                  <a:lnTo>
                    <a:pt x="2552699" y="0"/>
                  </a:lnTo>
                  <a:lnTo>
                    <a:pt x="0" y="0"/>
                  </a:lnTo>
                  <a:lnTo>
                    <a:pt x="0" y="704849"/>
                  </a:lnTo>
                  <a:close/>
                </a:path>
              </a:pathLst>
            </a:custGeom>
            <a:solidFill>
              <a:srgbClr val="86E9E8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0157" y="4208718"/>
              <a:ext cx="2047875" cy="704850"/>
            </a:xfrm>
            <a:custGeom>
              <a:avLst/>
              <a:gdLst/>
              <a:ahLst/>
              <a:cxnLst/>
              <a:rect l="l" t="t" r="r" b="b"/>
              <a:pathLst>
                <a:path w="2047875" h="704850">
                  <a:moveTo>
                    <a:pt x="2047874" y="704849"/>
                  </a:moveTo>
                  <a:lnTo>
                    <a:pt x="0" y="704849"/>
                  </a:lnTo>
                  <a:lnTo>
                    <a:pt x="0" y="0"/>
                  </a:lnTo>
                  <a:lnTo>
                    <a:pt x="2047874" y="0"/>
                  </a:lnTo>
                  <a:lnTo>
                    <a:pt x="2047874" y="704849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77872" y="4367524"/>
            <a:ext cx="1292225" cy="3714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45"/>
              </a:spcBef>
            </a:pPr>
            <a:r>
              <a:rPr sz="1100" b="1" spc="25" dirty="0">
                <a:solidFill>
                  <a:srgbClr val="FFFFFF"/>
                </a:solidFill>
                <a:latin typeface="Tahoma"/>
                <a:cs typeface="Tahoma"/>
              </a:rPr>
              <a:t>ENTORNO </a:t>
            </a:r>
            <a:r>
              <a:rPr sz="11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5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b="1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1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b="1" spc="6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b="1" spc="8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È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b="1" spc="1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b="1" spc="-17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20157" y="4211866"/>
            <a:ext cx="4615180" cy="3567429"/>
            <a:chOff x="1120157" y="4211866"/>
            <a:chExt cx="4615180" cy="3567429"/>
          </a:xfrm>
        </p:grpSpPr>
        <p:sp>
          <p:nvSpPr>
            <p:cNvPr id="7" name="object 7"/>
            <p:cNvSpPr/>
            <p:nvPr/>
          </p:nvSpPr>
          <p:spPr>
            <a:xfrm>
              <a:off x="3162519" y="4211866"/>
              <a:ext cx="350520" cy="701040"/>
            </a:xfrm>
            <a:custGeom>
              <a:avLst/>
              <a:gdLst/>
              <a:ahLst/>
              <a:cxnLst/>
              <a:rect l="l" t="t" r="r" b="b"/>
              <a:pathLst>
                <a:path w="350520" h="701039">
                  <a:moveTo>
                    <a:pt x="350229" y="350229"/>
                  </a:moveTo>
                  <a:lnTo>
                    <a:pt x="0" y="700459"/>
                  </a:lnTo>
                  <a:lnTo>
                    <a:pt x="0" y="0"/>
                  </a:lnTo>
                  <a:lnTo>
                    <a:pt x="350229" y="350229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8032" y="4924549"/>
              <a:ext cx="2552700" cy="704850"/>
            </a:xfrm>
            <a:custGeom>
              <a:avLst/>
              <a:gdLst/>
              <a:ahLst/>
              <a:cxnLst/>
              <a:rect l="l" t="t" r="r" b="b"/>
              <a:pathLst>
                <a:path w="2552700" h="704850">
                  <a:moveTo>
                    <a:pt x="0" y="704849"/>
                  </a:moveTo>
                  <a:lnTo>
                    <a:pt x="2552699" y="704849"/>
                  </a:lnTo>
                  <a:lnTo>
                    <a:pt x="2552699" y="0"/>
                  </a:lnTo>
                  <a:lnTo>
                    <a:pt x="0" y="0"/>
                  </a:lnTo>
                  <a:lnTo>
                    <a:pt x="0" y="704849"/>
                  </a:lnTo>
                  <a:close/>
                </a:path>
              </a:pathLst>
            </a:custGeom>
            <a:solidFill>
              <a:srgbClr val="3DD9D8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152" y="4924551"/>
              <a:ext cx="2392680" cy="704850"/>
            </a:xfrm>
            <a:custGeom>
              <a:avLst/>
              <a:gdLst/>
              <a:ahLst/>
              <a:cxnLst/>
              <a:rect l="l" t="t" r="r" b="b"/>
              <a:pathLst>
                <a:path w="2392679" h="704850">
                  <a:moveTo>
                    <a:pt x="2392591" y="353377"/>
                  </a:moveTo>
                  <a:lnTo>
                    <a:pt x="2047875" y="8661"/>
                  </a:lnTo>
                  <a:lnTo>
                    <a:pt x="2047875" y="0"/>
                  </a:lnTo>
                  <a:lnTo>
                    <a:pt x="0" y="0"/>
                  </a:lnTo>
                  <a:lnTo>
                    <a:pt x="0" y="704850"/>
                  </a:lnTo>
                  <a:lnTo>
                    <a:pt x="2047875" y="704850"/>
                  </a:lnTo>
                  <a:lnTo>
                    <a:pt x="2047875" y="698093"/>
                  </a:lnTo>
                  <a:lnTo>
                    <a:pt x="2392591" y="353377"/>
                  </a:lnTo>
                  <a:close/>
                </a:path>
              </a:pathLst>
            </a:custGeom>
            <a:solidFill>
              <a:srgbClr val="3D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68032" y="5640378"/>
              <a:ext cx="2552700" cy="704850"/>
            </a:xfrm>
            <a:custGeom>
              <a:avLst/>
              <a:gdLst/>
              <a:ahLst/>
              <a:cxnLst/>
              <a:rect l="l" t="t" r="r" b="b"/>
              <a:pathLst>
                <a:path w="2552700" h="704850">
                  <a:moveTo>
                    <a:pt x="0" y="704849"/>
                  </a:moveTo>
                  <a:lnTo>
                    <a:pt x="2552699" y="704849"/>
                  </a:lnTo>
                  <a:lnTo>
                    <a:pt x="2552699" y="0"/>
                  </a:lnTo>
                  <a:lnTo>
                    <a:pt x="0" y="0"/>
                  </a:lnTo>
                  <a:lnTo>
                    <a:pt x="0" y="704849"/>
                  </a:lnTo>
                  <a:close/>
                </a:path>
              </a:pathLst>
            </a:custGeom>
            <a:solidFill>
              <a:srgbClr val="37C8E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0152" y="5640387"/>
              <a:ext cx="2392680" cy="704850"/>
            </a:xfrm>
            <a:custGeom>
              <a:avLst/>
              <a:gdLst/>
              <a:ahLst/>
              <a:cxnLst/>
              <a:rect l="l" t="t" r="r" b="b"/>
              <a:pathLst>
                <a:path w="2392679" h="704850">
                  <a:moveTo>
                    <a:pt x="2392591" y="353377"/>
                  </a:moveTo>
                  <a:lnTo>
                    <a:pt x="2047875" y="8661"/>
                  </a:lnTo>
                  <a:lnTo>
                    <a:pt x="2047875" y="0"/>
                  </a:lnTo>
                  <a:lnTo>
                    <a:pt x="0" y="0"/>
                  </a:lnTo>
                  <a:lnTo>
                    <a:pt x="0" y="704850"/>
                  </a:lnTo>
                  <a:lnTo>
                    <a:pt x="2047875" y="704850"/>
                  </a:lnTo>
                  <a:lnTo>
                    <a:pt x="2047875" y="698093"/>
                  </a:lnTo>
                  <a:lnTo>
                    <a:pt x="2392591" y="353377"/>
                  </a:lnTo>
                  <a:close/>
                </a:path>
              </a:pathLst>
            </a:custGeom>
            <a:solidFill>
              <a:srgbClr val="37C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4275" y="6313741"/>
              <a:ext cx="4600575" cy="704850"/>
            </a:xfrm>
            <a:custGeom>
              <a:avLst/>
              <a:gdLst/>
              <a:ahLst/>
              <a:cxnLst/>
              <a:rect l="l" t="t" r="r" b="b"/>
              <a:pathLst>
                <a:path w="4600575" h="704850">
                  <a:moveTo>
                    <a:pt x="4600575" y="0"/>
                  </a:moveTo>
                  <a:lnTo>
                    <a:pt x="0" y="0"/>
                  </a:lnTo>
                  <a:lnTo>
                    <a:pt x="0" y="42468"/>
                  </a:lnTo>
                  <a:lnTo>
                    <a:pt x="0" y="704850"/>
                  </a:lnTo>
                  <a:lnTo>
                    <a:pt x="4600575" y="704850"/>
                  </a:lnTo>
                  <a:lnTo>
                    <a:pt x="4600575" y="42468"/>
                  </a:lnTo>
                  <a:lnTo>
                    <a:pt x="4600575" y="0"/>
                  </a:lnTo>
                  <a:close/>
                </a:path>
              </a:pathLst>
            </a:custGeom>
            <a:solidFill>
              <a:srgbClr val="2B91D5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0152" y="6356210"/>
              <a:ext cx="2392680" cy="704850"/>
            </a:xfrm>
            <a:custGeom>
              <a:avLst/>
              <a:gdLst/>
              <a:ahLst/>
              <a:cxnLst/>
              <a:rect l="l" t="t" r="r" b="b"/>
              <a:pathLst>
                <a:path w="2392679" h="704850">
                  <a:moveTo>
                    <a:pt x="2392591" y="353377"/>
                  </a:moveTo>
                  <a:lnTo>
                    <a:pt x="2047875" y="8661"/>
                  </a:lnTo>
                  <a:lnTo>
                    <a:pt x="2047875" y="0"/>
                  </a:lnTo>
                  <a:lnTo>
                    <a:pt x="0" y="0"/>
                  </a:lnTo>
                  <a:lnTo>
                    <a:pt x="0" y="704850"/>
                  </a:lnTo>
                  <a:lnTo>
                    <a:pt x="2047875" y="704850"/>
                  </a:lnTo>
                  <a:lnTo>
                    <a:pt x="2047875" y="698093"/>
                  </a:lnTo>
                  <a:lnTo>
                    <a:pt x="2392591" y="353377"/>
                  </a:lnTo>
                  <a:close/>
                </a:path>
              </a:pathLst>
            </a:custGeom>
            <a:solidFill>
              <a:srgbClr val="2B9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68032" y="7074213"/>
              <a:ext cx="2552700" cy="704850"/>
            </a:xfrm>
            <a:custGeom>
              <a:avLst/>
              <a:gdLst/>
              <a:ahLst/>
              <a:cxnLst/>
              <a:rect l="l" t="t" r="r" b="b"/>
              <a:pathLst>
                <a:path w="2552700" h="704850">
                  <a:moveTo>
                    <a:pt x="0" y="704849"/>
                  </a:moveTo>
                  <a:lnTo>
                    <a:pt x="2552699" y="704849"/>
                  </a:lnTo>
                  <a:lnTo>
                    <a:pt x="2552699" y="0"/>
                  </a:lnTo>
                  <a:lnTo>
                    <a:pt x="0" y="0"/>
                  </a:lnTo>
                  <a:lnTo>
                    <a:pt x="0" y="704849"/>
                  </a:lnTo>
                  <a:close/>
                </a:path>
              </a:pathLst>
            </a:custGeom>
            <a:solidFill>
              <a:srgbClr val="12538A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0152" y="7074217"/>
              <a:ext cx="2392680" cy="704850"/>
            </a:xfrm>
            <a:custGeom>
              <a:avLst/>
              <a:gdLst/>
              <a:ahLst/>
              <a:cxnLst/>
              <a:rect l="l" t="t" r="r" b="b"/>
              <a:pathLst>
                <a:path w="2392679" h="704850">
                  <a:moveTo>
                    <a:pt x="2392591" y="353377"/>
                  </a:moveTo>
                  <a:lnTo>
                    <a:pt x="2047875" y="8661"/>
                  </a:lnTo>
                  <a:lnTo>
                    <a:pt x="2047875" y="0"/>
                  </a:lnTo>
                  <a:lnTo>
                    <a:pt x="0" y="0"/>
                  </a:lnTo>
                  <a:lnTo>
                    <a:pt x="0" y="704850"/>
                  </a:lnTo>
                  <a:lnTo>
                    <a:pt x="2047875" y="704850"/>
                  </a:lnTo>
                  <a:lnTo>
                    <a:pt x="2047875" y="698093"/>
                  </a:lnTo>
                  <a:lnTo>
                    <a:pt x="2392591" y="353377"/>
                  </a:lnTo>
                  <a:close/>
                </a:path>
              </a:pathLst>
            </a:custGeom>
            <a:solidFill>
              <a:srgbClr val="125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2302" y="4231320"/>
              <a:ext cx="334645" cy="660400"/>
            </a:xfrm>
            <a:custGeom>
              <a:avLst/>
              <a:gdLst/>
              <a:ahLst/>
              <a:cxnLst/>
              <a:rect l="l" t="t" r="r" b="b"/>
              <a:pathLst>
                <a:path w="334644" h="660400">
                  <a:moveTo>
                    <a:pt x="168320" y="660131"/>
                  </a:moveTo>
                  <a:lnTo>
                    <a:pt x="127913" y="657649"/>
                  </a:lnTo>
                  <a:lnTo>
                    <a:pt x="88120" y="650240"/>
                  </a:lnTo>
                  <a:lnTo>
                    <a:pt x="49533" y="638016"/>
                  </a:lnTo>
                  <a:lnTo>
                    <a:pt x="12727" y="621158"/>
                  </a:lnTo>
                  <a:lnTo>
                    <a:pt x="0" y="613970"/>
                  </a:lnTo>
                  <a:lnTo>
                    <a:pt x="0" y="46161"/>
                  </a:lnTo>
                  <a:lnTo>
                    <a:pt x="34561" y="28317"/>
                  </a:lnTo>
                  <a:lnTo>
                    <a:pt x="72506" y="14212"/>
                  </a:lnTo>
                  <a:lnTo>
                    <a:pt x="111893" y="4858"/>
                  </a:lnTo>
                  <a:lnTo>
                    <a:pt x="152124" y="397"/>
                  </a:lnTo>
                  <a:lnTo>
                    <a:pt x="168298" y="0"/>
                  </a:lnTo>
                  <a:lnTo>
                    <a:pt x="176422" y="99"/>
                  </a:lnTo>
                  <a:lnTo>
                    <a:pt x="216750" y="3571"/>
                  </a:lnTo>
                  <a:lnTo>
                    <a:pt x="256350" y="11955"/>
                  </a:lnTo>
                  <a:lnTo>
                    <a:pt x="294630" y="25124"/>
                  </a:lnTo>
                  <a:lnTo>
                    <a:pt x="331011" y="42880"/>
                  </a:lnTo>
                  <a:lnTo>
                    <a:pt x="334140" y="44704"/>
                  </a:lnTo>
                  <a:lnTo>
                    <a:pt x="334140" y="615426"/>
                  </a:lnTo>
                  <a:lnTo>
                    <a:pt x="294630" y="635007"/>
                  </a:lnTo>
                  <a:lnTo>
                    <a:pt x="256350" y="648176"/>
                  </a:lnTo>
                  <a:lnTo>
                    <a:pt x="216750" y="656559"/>
                  </a:lnTo>
                  <a:lnTo>
                    <a:pt x="176422" y="660032"/>
                  </a:lnTo>
                  <a:lnTo>
                    <a:pt x="168320" y="660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06638" y="4281374"/>
            <a:ext cx="139065" cy="5308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sz="1550" b="1" dirty="0">
                <a:solidFill>
                  <a:srgbClr val="86E9E8"/>
                </a:solidFill>
                <a:latin typeface="Tahoma"/>
                <a:cs typeface="Tahoma"/>
              </a:rPr>
              <a:t>0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solidFill>
                  <a:srgbClr val="86E9E8"/>
                </a:solidFill>
                <a:latin typeface="Tahoma"/>
                <a:cs typeface="Tahoma"/>
              </a:rPr>
              <a:t>1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02302" y="4943455"/>
            <a:ext cx="334645" cy="660400"/>
          </a:xfrm>
          <a:custGeom>
            <a:avLst/>
            <a:gdLst/>
            <a:ahLst/>
            <a:cxnLst/>
            <a:rect l="l" t="t" r="r" b="b"/>
            <a:pathLst>
              <a:path w="334644" h="660400">
                <a:moveTo>
                  <a:pt x="168320" y="660131"/>
                </a:moveTo>
                <a:lnTo>
                  <a:pt x="127913" y="657649"/>
                </a:lnTo>
                <a:lnTo>
                  <a:pt x="88120" y="650240"/>
                </a:lnTo>
                <a:lnTo>
                  <a:pt x="49533" y="638015"/>
                </a:lnTo>
                <a:lnTo>
                  <a:pt x="12727" y="621158"/>
                </a:lnTo>
                <a:lnTo>
                  <a:pt x="0" y="613970"/>
                </a:lnTo>
                <a:lnTo>
                  <a:pt x="0" y="46161"/>
                </a:lnTo>
                <a:lnTo>
                  <a:pt x="34561" y="28316"/>
                </a:lnTo>
                <a:lnTo>
                  <a:pt x="72506" y="14212"/>
                </a:lnTo>
                <a:lnTo>
                  <a:pt x="111893" y="4858"/>
                </a:lnTo>
                <a:lnTo>
                  <a:pt x="152124" y="397"/>
                </a:lnTo>
                <a:lnTo>
                  <a:pt x="168292" y="0"/>
                </a:lnTo>
                <a:lnTo>
                  <a:pt x="176422" y="99"/>
                </a:lnTo>
                <a:lnTo>
                  <a:pt x="216750" y="3571"/>
                </a:lnTo>
                <a:lnTo>
                  <a:pt x="256350" y="11955"/>
                </a:lnTo>
                <a:lnTo>
                  <a:pt x="294630" y="25124"/>
                </a:lnTo>
                <a:lnTo>
                  <a:pt x="331011" y="42880"/>
                </a:lnTo>
                <a:lnTo>
                  <a:pt x="334140" y="44704"/>
                </a:lnTo>
                <a:lnTo>
                  <a:pt x="334140" y="615426"/>
                </a:lnTo>
                <a:lnTo>
                  <a:pt x="294630" y="635006"/>
                </a:lnTo>
                <a:lnTo>
                  <a:pt x="256350" y="648176"/>
                </a:lnTo>
                <a:lnTo>
                  <a:pt x="216750" y="656559"/>
                </a:lnTo>
                <a:lnTo>
                  <a:pt x="176422" y="660032"/>
                </a:lnTo>
                <a:lnTo>
                  <a:pt x="168320" y="66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06638" y="4993511"/>
            <a:ext cx="139065" cy="5308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sz="1550" b="1" dirty="0">
                <a:solidFill>
                  <a:srgbClr val="3DD9D8"/>
                </a:solidFill>
                <a:latin typeface="Tahoma"/>
                <a:cs typeface="Tahoma"/>
              </a:rPr>
              <a:t>0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solidFill>
                  <a:srgbClr val="3DD9D8"/>
                </a:solidFill>
                <a:latin typeface="Tahoma"/>
                <a:cs typeface="Tahoma"/>
              </a:rPr>
              <a:t>2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02302" y="5662977"/>
            <a:ext cx="334645" cy="660400"/>
          </a:xfrm>
          <a:custGeom>
            <a:avLst/>
            <a:gdLst/>
            <a:ahLst/>
            <a:cxnLst/>
            <a:rect l="l" t="t" r="r" b="b"/>
            <a:pathLst>
              <a:path w="334644" h="660400">
                <a:moveTo>
                  <a:pt x="168320" y="660132"/>
                </a:moveTo>
                <a:lnTo>
                  <a:pt x="127913" y="657649"/>
                </a:lnTo>
                <a:lnTo>
                  <a:pt x="88120" y="650240"/>
                </a:lnTo>
                <a:lnTo>
                  <a:pt x="49533" y="638016"/>
                </a:lnTo>
                <a:lnTo>
                  <a:pt x="12727" y="621158"/>
                </a:lnTo>
                <a:lnTo>
                  <a:pt x="0" y="613970"/>
                </a:lnTo>
                <a:lnTo>
                  <a:pt x="0" y="46161"/>
                </a:lnTo>
                <a:lnTo>
                  <a:pt x="34561" y="28317"/>
                </a:lnTo>
                <a:lnTo>
                  <a:pt x="72506" y="14212"/>
                </a:lnTo>
                <a:lnTo>
                  <a:pt x="111893" y="4858"/>
                </a:lnTo>
                <a:lnTo>
                  <a:pt x="152124" y="397"/>
                </a:lnTo>
                <a:lnTo>
                  <a:pt x="168311" y="0"/>
                </a:lnTo>
                <a:lnTo>
                  <a:pt x="176422" y="99"/>
                </a:lnTo>
                <a:lnTo>
                  <a:pt x="216750" y="3572"/>
                </a:lnTo>
                <a:lnTo>
                  <a:pt x="256350" y="11955"/>
                </a:lnTo>
                <a:lnTo>
                  <a:pt x="294630" y="25124"/>
                </a:lnTo>
                <a:lnTo>
                  <a:pt x="331011" y="42880"/>
                </a:lnTo>
                <a:lnTo>
                  <a:pt x="334140" y="44704"/>
                </a:lnTo>
                <a:lnTo>
                  <a:pt x="334140" y="615427"/>
                </a:lnTo>
                <a:lnTo>
                  <a:pt x="294630" y="635007"/>
                </a:lnTo>
                <a:lnTo>
                  <a:pt x="256350" y="648176"/>
                </a:lnTo>
                <a:lnTo>
                  <a:pt x="216750" y="656559"/>
                </a:lnTo>
                <a:lnTo>
                  <a:pt x="176422" y="660032"/>
                </a:lnTo>
                <a:lnTo>
                  <a:pt x="168320" y="66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06638" y="5713033"/>
            <a:ext cx="139065" cy="5308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sz="1550" b="1" dirty="0">
                <a:solidFill>
                  <a:srgbClr val="37C8EF"/>
                </a:solidFill>
                <a:latin typeface="Tahoma"/>
                <a:cs typeface="Tahoma"/>
              </a:rPr>
              <a:t>0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solidFill>
                  <a:srgbClr val="37C8EF"/>
                </a:solidFill>
                <a:latin typeface="Tahoma"/>
                <a:cs typeface="Tahoma"/>
              </a:rPr>
              <a:t>3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02302" y="6378806"/>
            <a:ext cx="334645" cy="660400"/>
          </a:xfrm>
          <a:custGeom>
            <a:avLst/>
            <a:gdLst/>
            <a:ahLst/>
            <a:cxnLst/>
            <a:rect l="l" t="t" r="r" b="b"/>
            <a:pathLst>
              <a:path w="334644" h="660400">
                <a:moveTo>
                  <a:pt x="168320" y="660132"/>
                </a:moveTo>
                <a:lnTo>
                  <a:pt x="127913" y="657649"/>
                </a:lnTo>
                <a:lnTo>
                  <a:pt x="88120" y="650240"/>
                </a:lnTo>
                <a:lnTo>
                  <a:pt x="49533" y="638016"/>
                </a:lnTo>
                <a:lnTo>
                  <a:pt x="12727" y="621158"/>
                </a:lnTo>
                <a:lnTo>
                  <a:pt x="0" y="613970"/>
                </a:lnTo>
                <a:lnTo>
                  <a:pt x="0" y="46161"/>
                </a:lnTo>
                <a:lnTo>
                  <a:pt x="34561" y="28317"/>
                </a:lnTo>
                <a:lnTo>
                  <a:pt x="72506" y="14212"/>
                </a:lnTo>
                <a:lnTo>
                  <a:pt x="111893" y="4858"/>
                </a:lnTo>
                <a:lnTo>
                  <a:pt x="152124" y="397"/>
                </a:lnTo>
                <a:lnTo>
                  <a:pt x="168311" y="0"/>
                </a:lnTo>
                <a:lnTo>
                  <a:pt x="176422" y="99"/>
                </a:lnTo>
                <a:lnTo>
                  <a:pt x="216750" y="3572"/>
                </a:lnTo>
                <a:lnTo>
                  <a:pt x="256350" y="11955"/>
                </a:lnTo>
                <a:lnTo>
                  <a:pt x="294630" y="25124"/>
                </a:lnTo>
                <a:lnTo>
                  <a:pt x="331011" y="42880"/>
                </a:lnTo>
                <a:lnTo>
                  <a:pt x="334140" y="44704"/>
                </a:lnTo>
                <a:lnTo>
                  <a:pt x="334140" y="615427"/>
                </a:lnTo>
                <a:lnTo>
                  <a:pt x="294630" y="635007"/>
                </a:lnTo>
                <a:lnTo>
                  <a:pt x="256350" y="648176"/>
                </a:lnTo>
                <a:lnTo>
                  <a:pt x="216750" y="656559"/>
                </a:lnTo>
                <a:lnTo>
                  <a:pt x="176422" y="660032"/>
                </a:lnTo>
                <a:lnTo>
                  <a:pt x="168320" y="66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06638" y="6428863"/>
            <a:ext cx="139065" cy="5308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sz="1550" b="1" dirty="0">
                <a:solidFill>
                  <a:srgbClr val="2B91D5"/>
                </a:solidFill>
                <a:latin typeface="Tahoma"/>
                <a:cs typeface="Tahoma"/>
              </a:rPr>
              <a:t>0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solidFill>
                  <a:srgbClr val="2B91D5"/>
                </a:solidFill>
                <a:latin typeface="Tahoma"/>
                <a:cs typeface="Tahoma"/>
              </a:rPr>
              <a:t>4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02302" y="3463083"/>
            <a:ext cx="9602470" cy="4293870"/>
            <a:chOff x="1302302" y="3463083"/>
            <a:chExt cx="9602470" cy="4293870"/>
          </a:xfrm>
        </p:grpSpPr>
        <p:sp>
          <p:nvSpPr>
            <p:cNvPr id="25" name="object 25"/>
            <p:cNvSpPr/>
            <p:nvPr/>
          </p:nvSpPr>
          <p:spPr>
            <a:xfrm>
              <a:off x="1302302" y="7096812"/>
              <a:ext cx="334645" cy="660400"/>
            </a:xfrm>
            <a:custGeom>
              <a:avLst/>
              <a:gdLst/>
              <a:ahLst/>
              <a:cxnLst/>
              <a:rect l="l" t="t" r="r" b="b"/>
              <a:pathLst>
                <a:path w="334644" h="660400">
                  <a:moveTo>
                    <a:pt x="168320" y="660132"/>
                  </a:moveTo>
                  <a:lnTo>
                    <a:pt x="127913" y="657649"/>
                  </a:lnTo>
                  <a:lnTo>
                    <a:pt x="88120" y="650240"/>
                  </a:lnTo>
                  <a:lnTo>
                    <a:pt x="49533" y="638016"/>
                  </a:lnTo>
                  <a:lnTo>
                    <a:pt x="12727" y="621158"/>
                  </a:lnTo>
                  <a:lnTo>
                    <a:pt x="0" y="613970"/>
                  </a:lnTo>
                  <a:lnTo>
                    <a:pt x="0" y="46161"/>
                  </a:lnTo>
                  <a:lnTo>
                    <a:pt x="34561" y="28317"/>
                  </a:lnTo>
                  <a:lnTo>
                    <a:pt x="72506" y="14212"/>
                  </a:lnTo>
                  <a:lnTo>
                    <a:pt x="111893" y="4858"/>
                  </a:lnTo>
                  <a:lnTo>
                    <a:pt x="152124" y="397"/>
                  </a:lnTo>
                  <a:lnTo>
                    <a:pt x="168304" y="0"/>
                  </a:lnTo>
                  <a:lnTo>
                    <a:pt x="176422" y="99"/>
                  </a:lnTo>
                  <a:lnTo>
                    <a:pt x="216750" y="3572"/>
                  </a:lnTo>
                  <a:lnTo>
                    <a:pt x="256350" y="11955"/>
                  </a:lnTo>
                  <a:lnTo>
                    <a:pt x="294630" y="25124"/>
                  </a:lnTo>
                  <a:lnTo>
                    <a:pt x="331011" y="42880"/>
                  </a:lnTo>
                  <a:lnTo>
                    <a:pt x="334140" y="44704"/>
                  </a:lnTo>
                  <a:lnTo>
                    <a:pt x="334140" y="615426"/>
                  </a:lnTo>
                  <a:lnTo>
                    <a:pt x="294630" y="635007"/>
                  </a:lnTo>
                  <a:lnTo>
                    <a:pt x="256350" y="648176"/>
                  </a:lnTo>
                  <a:lnTo>
                    <a:pt x="216750" y="656559"/>
                  </a:lnTo>
                  <a:lnTo>
                    <a:pt x="176422" y="660032"/>
                  </a:lnTo>
                  <a:lnTo>
                    <a:pt x="168320" y="660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95116" y="3463086"/>
              <a:ext cx="1009650" cy="467359"/>
            </a:xfrm>
            <a:custGeom>
              <a:avLst/>
              <a:gdLst/>
              <a:ahLst/>
              <a:cxnLst/>
              <a:rect l="l" t="t" r="r" b="b"/>
              <a:pathLst>
                <a:path w="1009650" h="467360">
                  <a:moveTo>
                    <a:pt x="1009497" y="0"/>
                  </a:moveTo>
                  <a:lnTo>
                    <a:pt x="0" y="0"/>
                  </a:lnTo>
                  <a:lnTo>
                    <a:pt x="0" y="8864"/>
                  </a:lnTo>
                  <a:lnTo>
                    <a:pt x="0" y="457009"/>
                  </a:lnTo>
                  <a:lnTo>
                    <a:pt x="0" y="467144"/>
                  </a:lnTo>
                  <a:lnTo>
                    <a:pt x="1009497" y="467144"/>
                  </a:lnTo>
                  <a:lnTo>
                    <a:pt x="1009497" y="457555"/>
                  </a:lnTo>
                  <a:lnTo>
                    <a:pt x="1009497" y="457009"/>
                  </a:lnTo>
                  <a:lnTo>
                    <a:pt x="1009497" y="8978"/>
                  </a:lnTo>
                  <a:lnTo>
                    <a:pt x="1000277" y="8978"/>
                  </a:lnTo>
                  <a:lnTo>
                    <a:pt x="1000277" y="457009"/>
                  </a:lnTo>
                  <a:lnTo>
                    <a:pt x="9029" y="457009"/>
                  </a:lnTo>
                  <a:lnTo>
                    <a:pt x="9029" y="8864"/>
                  </a:lnTo>
                  <a:lnTo>
                    <a:pt x="1009497" y="8864"/>
                  </a:lnTo>
                  <a:lnTo>
                    <a:pt x="1009497" y="0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1216" y="3587935"/>
              <a:ext cx="187172" cy="22141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9815647" y="3619555"/>
            <a:ext cx="15938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801216" y="4155470"/>
            <a:ext cx="1103630" cy="1100455"/>
            <a:chOff x="9801216" y="4155470"/>
            <a:chExt cx="1103630" cy="1100455"/>
          </a:xfrm>
        </p:grpSpPr>
        <p:sp>
          <p:nvSpPr>
            <p:cNvPr id="30" name="object 30"/>
            <p:cNvSpPr/>
            <p:nvPr/>
          </p:nvSpPr>
          <p:spPr>
            <a:xfrm>
              <a:off x="9895116" y="4155477"/>
              <a:ext cx="1009650" cy="467359"/>
            </a:xfrm>
            <a:custGeom>
              <a:avLst/>
              <a:gdLst/>
              <a:ahLst/>
              <a:cxnLst/>
              <a:rect l="l" t="t" r="r" b="b"/>
              <a:pathLst>
                <a:path w="1009650" h="467360">
                  <a:moveTo>
                    <a:pt x="1009497" y="0"/>
                  </a:moveTo>
                  <a:lnTo>
                    <a:pt x="0" y="0"/>
                  </a:lnTo>
                  <a:lnTo>
                    <a:pt x="0" y="8864"/>
                  </a:lnTo>
                  <a:lnTo>
                    <a:pt x="0" y="457009"/>
                  </a:lnTo>
                  <a:lnTo>
                    <a:pt x="0" y="467144"/>
                  </a:lnTo>
                  <a:lnTo>
                    <a:pt x="1009497" y="467144"/>
                  </a:lnTo>
                  <a:lnTo>
                    <a:pt x="1009497" y="457555"/>
                  </a:lnTo>
                  <a:lnTo>
                    <a:pt x="1009497" y="457009"/>
                  </a:lnTo>
                  <a:lnTo>
                    <a:pt x="1009497" y="8978"/>
                  </a:lnTo>
                  <a:lnTo>
                    <a:pt x="1000277" y="8978"/>
                  </a:lnTo>
                  <a:lnTo>
                    <a:pt x="1000277" y="457009"/>
                  </a:lnTo>
                  <a:lnTo>
                    <a:pt x="9029" y="457009"/>
                  </a:lnTo>
                  <a:lnTo>
                    <a:pt x="9029" y="8864"/>
                  </a:lnTo>
                  <a:lnTo>
                    <a:pt x="1009497" y="8864"/>
                  </a:lnTo>
                  <a:lnTo>
                    <a:pt x="1009497" y="0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1216" y="4280322"/>
              <a:ext cx="187172" cy="22141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895116" y="4788775"/>
              <a:ext cx="1009650" cy="467359"/>
            </a:xfrm>
            <a:custGeom>
              <a:avLst/>
              <a:gdLst/>
              <a:ahLst/>
              <a:cxnLst/>
              <a:rect l="l" t="t" r="r" b="b"/>
              <a:pathLst>
                <a:path w="1009650" h="467360">
                  <a:moveTo>
                    <a:pt x="1009497" y="0"/>
                  </a:moveTo>
                  <a:lnTo>
                    <a:pt x="0" y="0"/>
                  </a:lnTo>
                  <a:lnTo>
                    <a:pt x="0" y="8851"/>
                  </a:lnTo>
                  <a:lnTo>
                    <a:pt x="0" y="457009"/>
                  </a:lnTo>
                  <a:lnTo>
                    <a:pt x="0" y="467131"/>
                  </a:lnTo>
                  <a:lnTo>
                    <a:pt x="1009497" y="467131"/>
                  </a:lnTo>
                  <a:lnTo>
                    <a:pt x="1009497" y="457555"/>
                  </a:lnTo>
                  <a:lnTo>
                    <a:pt x="1009497" y="457009"/>
                  </a:lnTo>
                  <a:lnTo>
                    <a:pt x="1009497" y="8978"/>
                  </a:lnTo>
                  <a:lnTo>
                    <a:pt x="1000277" y="8978"/>
                  </a:lnTo>
                  <a:lnTo>
                    <a:pt x="1000277" y="457009"/>
                  </a:lnTo>
                  <a:lnTo>
                    <a:pt x="9029" y="457009"/>
                  </a:lnTo>
                  <a:lnTo>
                    <a:pt x="9029" y="8851"/>
                  </a:lnTo>
                  <a:lnTo>
                    <a:pt x="1009497" y="8851"/>
                  </a:lnTo>
                  <a:lnTo>
                    <a:pt x="1009497" y="0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01216" y="4913619"/>
              <a:ext cx="187172" cy="22141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9815647" y="4945238"/>
            <a:ext cx="15938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801216" y="5427564"/>
            <a:ext cx="1103630" cy="467359"/>
            <a:chOff x="9801216" y="5427564"/>
            <a:chExt cx="1103630" cy="467359"/>
          </a:xfrm>
        </p:grpSpPr>
        <p:sp>
          <p:nvSpPr>
            <p:cNvPr id="36" name="object 36"/>
            <p:cNvSpPr/>
            <p:nvPr/>
          </p:nvSpPr>
          <p:spPr>
            <a:xfrm>
              <a:off x="9895116" y="5427573"/>
              <a:ext cx="1009650" cy="467359"/>
            </a:xfrm>
            <a:custGeom>
              <a:avLst/>
              <a:gdLst/>
              <a:ahLst/>
              <a:cxnLst/>
              <a:rect l="l" t="t" r="r" b="b"/>
              <a:pathLst>
                <a:path w="1009650" h="467360">
                  <a:moveTo>
                    <a:pt x="1009497" y="0"/>
                  </a:moveTo>
                  <a:lnTo>
                    <a:pt x="0" y="0"/>
                  </a:lnTo>
                  <a:lnTo>
                    <a:pt x="0" y="8864"/>
                  </a:lnTo>
                  <a:lnTo>
                    <a:pt x="0" y="457009"/>
                  </a:lnTo>
                  <a:lnTo>
                    <a:pt x="0" y="467131"/>
                  </a:lnTo>
                  <a:lnTo>
                    <a:pt x="1009497" y="467131"/>
                  </a:lnTo>
                  <a:lnTo>
                    <a:pt x="1009497" y="457555"/>
                  </a:lnTo>
                  <a:lnTo>
                    <a:pt x="1009497" y="457009"/>
                  </a:lnTo>
                  <a:lnTo>
                    <a:pt x="1009497" y="8978"/>
                  </a:lnTo>
                  <a:lnTo>
                    <a:pt x="1000277" y="8978"/>
                  </a:lnTo>
                  <a:lnTo>
                    <a:pt x="1000277" y="457009"/>
                  </a:lnTo>
                  <a:lnTo>
                    <a:pt x="9029" y="457009"/>
                  </a:lnTo>
                  <a:lnTo>
                    <a:pt x="9029" y="8864"/>
                  </a:lnTo>
                  <a:lnTo>
                    <a:pt x="1009497" y="8864"/>
                  </a:lnTo>
                  <a:lnTo>
                    <a:pt x="1009497" y="0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01216" y="5552418"/>
              <a:ext cx="187172" cy="22141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9815647" y="5584037"/>
            <a:ext cx="15938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801216" y="6061394"/>
            <a:ext cx="1103630" cy="1132840"/>
            <a:chOff x="9801216" y="6061394"/>
            <a:chExt cx="1103630" cy="1132840"/>
          </a:xfrm>
        </p:grpSpPr>
        <p:sp>
          <p:nvSpPr>
            <p:cNvPr id="40" name="object 40"/>
            <p:cNvSpPr/>
            <p:nvPr/>
          </p:nvSpPr>
          <p:spPr>
            <a:xfrm>
              <a:off x="9895116" y="6061404"/>
              <a:ext cx="1009650" cy="467359"/>
            </a:xfrm>
            <a:custGeom>
              <a:avLst/>
              <a:gdLst/>
              <a:ahLst/>
              <a:cxnLst/>
              <a:rect l="l" t="t" r="r" b="b"/>
              <a:pathLst>
                <a:path w="1009650" h="467359">
                  <a:moveTo>
                    <a:pt x="1009497" y="0"/>
                  </a:moveTo>
                  <a:lnTo>
                    <a:pt x="0" y="0"/>
                  </a:lnTo>
                  <a:lnTo>
                    <a:pt x="0" y="8851"/>
                  </a:lnTo>
                  <a:lnTo>
                    <a:pt x="0" y="457009"/>
                  </a:lnTo>
                  <a:lnTo>
                    <a:pt x="0" y="467131"/>
                  </a:lnTo>
                  <a:lnTo>
                    <a:pt x="1009497" y="467131"/>
                  </a:lnTo>
                  <a:lnTo>
                    <a:pt x="1009497" y="457555"/>
                  </a:lnTo>
                  <a:lnTo>
                    <a:pt x="1009497" y="457009"/>
                  </a:lnTo>
                  <a:lnTo>
                    <a:pt x="1009497" y="8978"/>
                  </a:lnTo>
                  <a:lnTo>
                    <a:pt x="1000277" y="8978"/>
                  </a:lnTo>
                  <a:lnTo>
                    <a:pt x="1000277" y="457009"/>
                  </a:lnTo>
                  <a:lnTo>
                    <a:pt x="9029" y="457009"/>
                  </a:lnTo>
                  <a:lnTo>
                    <a:pt x="9029" y="8851"/>
                  </a:lnTo>
                  <a:lnTo>
                    <a:pt x="1009497" y="8851"/>
                  </a:lnTo>
                  <a:lnTo>
                    <a:pt x="1009497" y="0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01216" y="6186248"/>
              <a:ext cx="187172" cy="22141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895116" y="6727049"/>
              <a:ext cx="1009650" cy="467359"/>
            </a:xfrm>
            <a:custGeom>
              <a:avLst/>
              <a:gdLst/>
              <a:ahLst/>
              <a:cxnLst/>
              <a:rect l="l" t="t" r="r" b="b"/>
              <a:pathLst>
                <a:path w="1009650" h="467359">
                  <a:moveTo>
                    <a:pt x="1009497" y="0"/>
                  </a:moveTo>
                  <a:lnTo>
                    <a:pt x="0" y="0"/>
                  </a:lnTo>
                  <a:lnTo>
                    <a:pt x="0" y="8864"/>
                  </a:lnTo>
                  <a:lnTo>
                    <a:pt x="0" y="457009"/>
                  </a:lnTo>
                  <a:lnTo>
                    <a:pt x="0" y="467144"/>
                  </a:lnTo>
                  <a:lnTo>
                    <a:pt x="1009497" y="467144"/>
                  </a:lnTo>
                  <a:lnTo>
                    <a:pt x="1009497" y="457555"/>
                  </a:lnTo>
                  <a:lnTo>
                    <a:pt x="1009497" y="457009"/>
                  </a:lnTo>
                  <a:lnTo>
                    <a:pt x="1009497" y="8978"/>
                  </a:lnTo>
                  <a:lnTo>
                    <a:pt x="1000277" y="8978"/>
                  </a:lnTo>
                  <a:lnTo>
                    <a:pt x="1000277" y="457009"/>
                  </a:lnTo>
                  <a:lnTo>
                    <a:pt x="9029" y="457009"/>
                  </a:lnTo>
                  <a:lnTo>
                    <a:pt x="9029" y="8864"/>
                  </a:lnTo>
                  <a:lnTo>
                    <a:pt x="1009497" y="8864"/>
                  </a:lnTo>
                  <a:lnTo>
                    <a:pt x="1009497" y="0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01216" y="6851898"/>
              <a:ext cx="187172" cy="22141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9815647" y="6883518"/>
            <a:ext cx="15938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801216" y="7351552"/>
            <a:ext cx="1103630" cy="467359"/>
            <a:chOff x="9801216" y="7351552"/>
            <a:chExt cx="1103630" cy="467359"/>
          </a:xfrm>
        </p:grpSpPr>
        <p:sp>
          <p:nvSpPr>
            <p:cNvPr id="46" name="object 46"/>
            <p:cNvSpPr/>
            <p:nvPr/>
          </p:nvSpPr>
          <p:spPr>
            <a:xfrm>
              <a:off x="9895116" y="7351560"/>
              <a:ext cx="1009650" cy="467359"/>
            </a:xfrm>
            <a:custGeom>
              <a:avLst/>
              <a:gdLst/>
              <a:ahLst/>
              <a:cxnLst/>
              <a:rect l="l" t="t" r="r" b="b"/>
              <a:pathLst>
                <a:path w="1009650" h="467359">
                  <a:moveTo>
                    <a:pt x="1009497" y="0"/>
                  </a:moveTo>
                  <a:lnTo>
                    <a:pt x="0" y="0"/>
                  </a:lnTo>
                  <a:lnTo>
                    <a:pt x="0" y="8864"/>
                  </a:lnTo>
                  <a:lnTo>
                    <a:pt x="0" y="457009"/>
                  </a:lnTo>
                  <a:lnTo>
                    <a:pt x="0" y="467131"/>
                  </a:lnTo>
                  <a:lnTo>
                    <a:pt x="1009497" y="467131"/>
                  </a:lnTo>
                  <a:lnTo>
                    <a:pt x="1009497" y="457555"/>
                  </a:lnTo>
                  <a:lnTo>
                    <a:pt x="1009497" y="457009"/>
                  </a:lnTo>
                  <a:lnTo>
                    <a:pt x="1009497" y="8978"/>
                  </a:lnTo>
                  <a:lnTo>
                    <a:pt x="1000277" y="8978"/>
                  </a:lnTo>
                  <a:lnTo>
                    <a:pt x="1000277" y="457009"/>
                  </a:lnTo>
                  <a:lnTo>
                    <a:pt x="9029" y="457009"/>
                  </a:lnTo>
                  <a:lnTo>
                    <a:pt x="9029" y="8864"/>
                  </a:lnTo>
                  <a:lnTo>
                    <a:pt x="1009497" y="8864"/>
                  </a:lnTo>
                  <a:lnTo>
                    <a:pt x="1009497" y="0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1216" y="7476405"/>
              <a:ext cx="187172" cy="22141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9815647" y="7508025"/>
            <a:ext cx="15938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801216" y="2817186"/>
            <a:ext cx="1103630" cy="467359"/>
            <a:chOff x="9801216" y="2817186"/>
            <a:chExt cx="1103630" cy="467359"/>
          </a:xfrm>
        </p:grpSpPr>
        <p:sp>
          <p:nvSpPr>
            <p:cNvPr id="50" name="object 50"/>
            <p:cNvSpPr/>
            <p:nvPr/>
          </p:nvSpPr>
          <p:spPr>
            <a:xfrm>
              <a:off x="9895116" y="2817189"/>
              <a:ext cx="1009650" cy="467359"/>
            </a:xfrm>
            <a:custGeom>
              <a:avLst/>
              <a:gdLst/>
              <a:ahLst/>
              <a:cxnLst/>
              <a:rect l="l" t="t" r="r" b="b"/>
              <a:pathLst>
                <a:path w="1009650" h="467360">
                  <a:moveTo>
                    <a:pt x="1009497" y="0"/>
                  </a:moveTo>
                  <a:lnTo>
                    <a:pt x="0" y="0"/>
                  </a:lnTo>
                  <a:lnTo>
                    <a:pt x="0" y="8864"/>
                  </a:lnTo>
                  <a:lnTo>
                    <a:pt x="0" y="457009"/>
                  </a:lnTo>
                  <a:lnTo>
                    <a:pt x="0" y="467144"/>
                  </a:lnTo>
                  <a:lnTo>
                    <a:pt x="1009497" y="467144"/>
                  </a:lnTo>
                  <a:lnTo>
                    <a:pt x="1009497" y="457555"/>
                  </a:lnTo>
                  <a:lnTo>
                    <a:pt x="1009497" y="457009"/>
                  </a:lnTo>
                  <a:lnTo>
                    <a:pt x="1009497" y="8978"/>
                  </a:lnTo>
                  <a:lnTo>
                    <a:pt x="1000277" y="8978"/>
                  </a:lnTo>
                  <a:lnTo>
                    <a:pt x="1000277" y="457009"/>
                  </a:lnTo>
                  <a:lnTo>
                    <a:pt x="9029" y="457009"/>
                  </a:lnTo>
                  <a:lnTo>
                    <a:pt x="9029" y="8864"/>
                  </a:lnTo>
                  <a:lnTo>
                    <a:pt x="1009497" y="8864"/>
                  </a:lnTo>
                  <a:lnTo>
                    <a:pt x="1009497" y="0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1216" y="2942038"/>
              <a:ext cx="187172" cy="22141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9815647" y="2973657"/>
            <a:ext cx="15938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801216" y="8017983"/>
            <a:ext cx="1103630" cy="467359"/>
            <a:chOff x="9801216" y="8017983"/>
            <a:chExt cx="1103630" cy="467359"/>
          </a:xfrm>
        </p:grpSpPr>
        <p:sp>
          <p:nvSpPr>
            <p:cNvPr id="54" name="object 54"/>
            <p:cNvSpPr/>
            <p:nvPr/>
          </p:nvSpPr>
          <p:spPr>
            <a:xfrm>
              <a:off x="9895116" y="8017992"/>
              <a:ext cx="1009650" cy="467359"/>
            </a:xfrm>
            <a:custGeom>
              <a:avLst/>
              <a:gdLst/>
              <a:ahLst/>
              <a:cxnLst/>
              <a:rect l="l" t="t" r="r" b="b"/>
              <a:pathLst>
                <a:path w="1009650" h="467359">
                  <a:moveTo>
                    <a:pt x="1009497" y="0"/>
                  </a:moveTo>
                  <a:lnTo>
                    <a:pt x="0" y="0"/>
                  </a:lnTo>
                  <a:lnTo>
                    <a:pt x="0" y="8864"/>
                  </a:lnTo>
                  <a:lnTo>
                    <a:pt x="0" y="457009"/>
                  </a:lnTo>
                  <a:lnTo>
                    <a:pt x="0" y="467131"/>
                  </a:lnTo>
                  <a:lnTo>
                    <a:pt x="1009497" y="467131"/>
                  </a:lnTo>
                  <a:lnTo>
                    <a:pt x="1009497" y="457555"/>
                  </a:lnTo>
                  <a:lnTo>
                    <a:pt x="1009497" y="457009"/>
                  </a:lnTo>
                  <a:lnTo>
                    <a:pt x="1009497" y="8978"/>
                  </a:lnTo>
                  <a:lnTo>
                    <a:pt x="1000277" y="8978"/>
                  </a:lnTo>
                  <a:lnTo>
                    <a:pt x="1000277" y="457009"/>
                  </a:lnTo>
                  <a:lnTo>
                    <a:pt x="9029" y="457009"/>
                  </a:lnTo>
                  <a:lnTo>
                    <a:pt x="9029" y="8864"/>
                  </a:lnTo>
                  <a:lnTo>
                    <a:pt x="1009497" y="8864"/>
                  </a:lnTo>
                  <a:lnTo>
                    <a:pt x="1009497" y="0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1216" y="8142837"/>
              <a:ext cx="187172" cy="221410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9815647" y="8174456"/>
            <a:ext cx="15938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895339" y="8642184"/>
            <a:ext cx="926465" cy="390525"/>
          </a:xfrm>
          <a:custGeom>
            <a:avLst/>
            <a:gdLst/>
            <a:ahLst/>
            <a:cxnLst/>
            <a:rect l="l" t="t" r="r" b="b"/>
            <a:pathLst>
              <a:path w="926465" h="390525">
                <a:moveTo>
                  <a:pt x="926096" y="0"/>
                </a:moveTo>
                <a:lnTo>
                  <a:pt x="78447" y="0"/>
                </a:lnTo>
                <a:lnTo>
                  <a:pt x="78447" y="7581"/>
                </a:lnTo>
                <a:lnTo>
                  <a:pt x="78447" y="48082"/>
                </a:lnTo>
                <a:lnTo>
                  <a:pt x="35344" y="54470"/>
                </a:lnTo>
                <a:lnTo>
                  <a:pt x="0" y="70523"/>
                </a:lnTo>
                <a:lnTo>
                  <a:pt x="0" y="323164"/>
                </a:lnTo>
                <a:lnTo>
                  <a:pt x="35344" y="339217"/>
                </a:lnTo>
                <a:lnTo>
                  <a:pt x="78447" y="345617"/>
                </a:lnTo>
                <a:lnTo>
                  <a:pt x="78447" y="382917"/>
                </a:lnTo>
                <a:lnTo>
                  <a:pt x="78447" y="390499"/>
                </a:lnTo>
                <a:lnTo>
                  <a:pt x="926096" y="390499"/>
                </a:lnTo>
                <a:lnTo>
                  <a:pt x="926096" y="382917"/>
                </a:lnTo>
                <a:lnTo>
                  <a:pt x="86042" y="382917"/>
                </a:lnTo>
                <a:lnTo>
                  <a:pt x="86042" y="345427"/>
                </a:lnTo>
                <a:lnTo>
                  <a:pt x="128638" y="336931"/>
                </a:lnTo>
                <a:lnTo>
                  <a:pt x="156413" y="323570"/>
                </a:lnTo>
                <a:lnTo>
                  <a:pt x="156413" y="70116"/>
                </a:lnTo>
                <a:lnTo>
                  <a:pt x="114693" y="52527"/>
                </a:lnTo>
                <a:lnTo>
                  <a:pt x="86042" y="48272"/>
                </a:lnTo>
                <a:lnTo>
                  <a:pt x="86042" y="7581"/>
                </a:lnTo>
                <a:lnTo>
                  <a:pt x="918337" y="7581"/>
                </a:lnTo>
                <a:lnTo>
                  <a:pt x="918337" y="382854"/>
                </a:lnTo>
                <a:lnTo>
                  <a:pt x="926096" y="382854"/>
                </a:lnTo>
                <a:lnTo>
                  <a:pt x="926096" y="7581"/>
                </a:lnTo>
                <a:lnTo>
                  <a:pt x="926096" y="0"/>
                </a:lnTo>
                <a:close/>
              </a:path>
            </a:pathLst>
          </a:custGeom>
          <a:solidFill>
            <a:srgbClr val="86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342041" y="8306296"/>
            <a:ext cx="92710" cy="2508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00"/>
              </a:spcBef>
            </a:pPr>
            <a:r>
              <a:rPr sz="650" b="1" spc="2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b="1" spc="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65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08574" y="3016553"/>
            <a:ext cx="4112260" cy="5902325"/>
            <a:chOff x="5708574" y="3016553"/>
            <a:chExt cx="4112260" cy="5902325"/>
          </a:xfrm>
        </p:grpSpPr>
        <p:sp>
          <p:nvSpPr>
            <p:cNvPr id="60" name="object 60"/>
            <p:cNvSpPr/>
            <p:nvPr/>
          </p:nvSpPr>
          <p:spPr>
            <a:xfrm>
              <a:off x="5725555" y="3058750"/>
              <a:ext cx="4060190" cy="1502410"/>
            </a:xfrm>
            <a:custGeom>
              <a:avLst/>
              <a:gdLst/>
              <a:ahLst/>
              <a:cxnLst/>
              <a:rect l="l" t="t" r="r" b="b"/>
              <a:pathLst>
                <a:path w="4060190" h="1502410">
                  <a:moveTo>
                    <a:pt x="0" y="1502192"/>
                  </a:moveTo>
                  <a:lnTo>
                    <a:pt x="4060175" y="0"/>
                  </a:lnTo>
                </a:path>
              </a:pathLst>
            </a:custGeom>
            <a:ln w="32819">
              <a:solidFill>
                <a:srgbClr val="86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714774" y="3031578"/>
              <a:ext cx="71120" cy="93980"/>
            </a:xfrm>
            <a:custGeom>
              <a:avLst/>
              <a:gdLst/>
              <a:ahLst/>
              <a:cxnLst/>
              <a:rect l="l" t="t" r="r" b="b"/>
              <a:pathLst>
                <a:path w="71120" h="93980">
                  <a:moveTo>
                    <a:pt x="0" y="0"/>
                  </a:moveTo>
                  <a:lnTo>
                    <a:pt x="70955" y="27171"/>
                  </a:lnTo>
                  <a:lnTo>
                    <a:pt x="34771" y="93982"/>
                  </a:lnTo>
                </a:path>
              </a:pathLst>
            </a:custGeom>
            <a:ln w="30317">
              <a:solidFill>
                <a:srgbClr val="86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25498" y="3702538"/>
              <a:ext cx="4058920" cy="858519"/>
            </a:xfrm>
            <a:custGeom>
              <a:avLst/>
              <a:gdLst/>
              <a:ahLst/>
              <a:cxnLst/>
              <a:rect l="l" t="t" r="r" b="b"/>
              <a:pathLst>
                <a:path w="4058920" h="858520">
                  <a:moveTo>
                    <a:pt x="0" y="858412"/>
                  </a:moveTo>
                  <a:lnTo>
                    <a:pt x="4058485" y="0"/>
                  </a:lnTo>
                </a:path>
              </a:pathLst>
            </a:custGeom>
            <a:ln w="33195">
              <a:solidFill>
                <a:srgbClr val="86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717748" y="3665334"/>
              <a:ext cx="66675" cy="98425"/>
            </a:xfrm>
            <a:custGeom>
              <a:avLst/>
              <a:gdLst/>
              <a:ahLst/>
              <a:cxnLst/>
              <a:rect l="l" t="t" r="r" b="b"/>
              <a:pathLst>
                <a:path w="66675" h="98425">
                  <a:moveTo>
                    <a:pt x="0" y="0"/>
                  </a:moveTo>
                  <a:lnTo>
                    <a:pt x="66235" y="37203"/>
                  </a:lnTo>
                  <a:lnTo>
                    <a:pt x="20736" y="98039"/>
                  </a:lnTo>
                </a:path>
              </a:pathLst>
            </a:custGeom>
            <a:ln w="30071">
              <a:solidFill>
                <a:srgbClr val="86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732033" y="4395647"/>
              <a:ext cx="4053204" cy="1086485"/>
            </a:xfrm>
            <a:custGeom>
              <a:avLst/>
              <a:gdLst/>
              <a:ahLst/>
              <a:cxnLst/>
              <a:rect l="l" t="t" r="r" b="b"/>
              <a:pathLst>
                <a:path w="4053204" h="1086485">
                  <a:moveTo>
                    <a:pt x="0" y="1085973"/>
                  </a:moveTo>
                  <a:lnTo>
                    <a:pt x="4052907" y="0"/>
                  </a:lnTo>
                </a:path>
              </a:pathLst>
            </a:custGeom>
            <a:ln w="33078">
              <a:solidFill>
                <a:srgbClr val="3DD9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716804" y="4362030"/>
              <a:ext cx="68580" cy="97155"/>
            </a:xfrm>
            <a:custGeom>
              <a:avLst/>
              <a:gdLst/>
              <a:ahLst/>
              <a:cxnLst/>
              <a:rect l="l" t="t" r="r" b="b"/>
              <a:pathLst>
                <a:path w="68579" h="97154">
                  <a:moveTo>
                    <a:pt x="0" y="0"/>
                  </a:moveTo>
                  <a:lnTo>
                    <a:pt x="68135" y="33614"/>
                  </a:lnTo>
                  <a:lnTo>
                    <a:pt x="25935" y="96793"/>
                  </a:lnTo>
                </a:path>
              </a:pathLst>
            </a:custGeom>
            <a:ln w="30162">
              <a:solidFill>
                <a:srgbClr val="3DD9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729061" y="5027664"/>
              <a:ext cx="4058920" cy="944244"/>
            </a:xfrm>
            <a:custGeom>
              <a:avLst/>
              <a:gdLst/>
              <a:ahLst/>
              <a:cxnLst/>
              <a:rect l="l" t="t" r="r" b="b"/>
              <a:pathLst>
                <a:path w="4058920" h="944245">
                  <a:moveTo>
                    <a:pt x="0" y="944068"/>
                  </a:moveTo>
                  <a:lnTo>
                    <a:pt x="4058907" y="0"/>
                  </a:lnTo>
                </a:path>
              </a:pathLst>
            </a:custGeom>
            <a:ln w="33155">
              <a:solidFill>
                <a:srgbClr val="37C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720946" y="4991812"/>
              <a:ext cx="67310" cy="97790"/>
            </a:xfrm>
            <a:custGeom>
              <a:avLst/>
              <a:gdLst/>
              <a:ahLst/>
              <a:cxnLst/>
              <a:rect l="l" t="t" r="r" b="b"/>
              <a:pathLst>
                <a:path w="67309" h="97789">
                  <a:moveTo>
                    <a:pt x="0" y="0"/>
                  </a:moveTo>
                  <a:lnTo>
                    <a:pt x="67022" y="35852"/>
                  </a:lnTo>
                  <a:lnTo>
                    <a:pt x="22701" y="97602"/>
                  </a:lnTo>
                </a:path>
              </a:pathLst>
            </a:custGeom>
            <a:ln w="30124">
              <a:solidFill>
                <a:srgbClr val="37C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725641" y="3058903"/>
              <a:ext cx="4067810" cy="2933700"/>
            </a:xfrm>
            <a:custGeom>
              <a:avLst/>
              <a:gdLst/>
              <a:ahLst/>
              <a:cxnLst/>
              <a:rect l="l" t="t" r="r" b="b"/>
              <a:pathLst>
                <a:path w="4067809" h="2933700">
                  <a:moveTo>
                    <a:pt x="0" y="2933618"/>
                  </a:moveTo>
                  <a:lnTo>
                    <a:pt x="4067463" y="0"/>
                  </a:lnTo>
                </a:path>
              </a:pathLst>
            </a:custGeom>
            <a:ln w="31758">
              <a:solidFill>
                <a:srgbClr val="37C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717406" y="3051722"/>
              <a:ext cx="76200" cy="81280"/>
            </a:xfrm>
            <a:custGeom>
              <a:avLst/>
              <a:gdLst/>
              <a:ahLst/>
              <a:cxnLst/>
              <a:rect l="l" t="t" r="r" b="b"/>
              <a:pathLst>
                <a:path w="76200" h="81280">
                  <a:moveTo>
                    <a:pt x="0" y="0"/>
                  </a:moveTo>
                  <a:lnTo>
                    <a:pt x="75698" y="7179"/>
                  </a:lnTo>
                  <a:lnTo>
                    <a:pt x="58618" y="81274"/>
                  </a:lnTo>
                </a:path>
              </a:pathLst>
            </a:custGeom>
            <a:ln w="30829">
              <a:solidFill>
                <a:srgbClr val="37C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742618" y="5665731"/>
              <a:ext cx="4049395" cy="1024255"/>
            </a:xfrm>
            <a:custGeom>
              <a:avLst/>
              <a:gdLst/>
              <a:ahLst/>
              <a:cxnLst/>
              <a:rect l="l" t="t" r="r" b="b"/>
              <a:pathLst>
                <a:path w="4049395" h="1024254">
                  <a:moveTo>
                    <a:pt x="0" y="1024026"/>
                  </a:moveTo>
                  <a:lnTo>
                    <a:pt x="4049302" y="0"/>
                  </a:lnTo>
                </a:path>
              </a:pathLst>
            </a:custGeom>
            <a:ln w="33114">
              <a:solidFill>
                <a:srgbClr val="2B91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724169" y="5631183"/>
              <a:ext cx="67945" cy="97155"/>
            </a:xfrm>
            <a:custGeom>
              <a:avLst/>
              <a:gdLst/>
              <a:ahLst/>
              <a:cxnLst/>
              <a:rect l="l" t="t" r="r" b="b"/>
              <a:pathLst>
                <a:path w="67945" h="97154">
                  <a:moveTo>
                    <a:pt x="0" y="0"/>
                  </a:moveTo>
                  <a:lnTo>
                    <a:pt x="67750" y="34547"/>
                  </a:lnTo>
                  <a:lnTo>
                    <a:pt x="24568" y="97149"/>
                  </a:lnTo>
                </a:path>
              </a:pathLst>
            </a:custGeom>
            <a:ln w="30175">
              <a:solidFill>
                <a:srgbClr val="2B91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739577" y="6298644"/>
              <a:ext cx="4046220" cy="367665"/>
            </a:xfrm>
            <a:custGeom>
              <a:avLst/>
              <a:gdLst/>
              <a:ahLst/>
              <a:cxnLst/>
              <a:rect l="l" t="t" r="r" b="b"/>
              <a:pathLst>
                <a:path w="4046220" h="367665">
                  <a:moveTo>
                    <a:pt x="0" y="367337"/>
                  </a:moveTo>
                  <a:lnTo>
                    <a:pt x="4045823" y="0"/>
                  </a:lnTo>
                </a:path>
              </a:pathLst>
            </a:custGeom>
            <a:ln w="33363">
              <a:solidFill>
                <a:srgbClr val="2B91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723975" y="6253912"/>
              <a:ext cx="61594" cy="100330"/>
            </a:xfrm>
            <a:custGeom>
              <a:avLst/>
              <a:gdLst/>
              <a:ahLst/>
              <a:cxnLst/>
              <a:rect l="l" t="t" r="r" b="b"/>
              <a:pathLst>
                <a:path w="61595" h="100329">
                  <a:moveTo>
                    <a:pt x="0" y="0"/>
                  </a:moveTo>
                  <a:lnTo>
                    <a:pt x="61423" y="44733"/>
                  </a:lnTo>
                  <a:lnTo>
                    <a:pt x="9061" y="99797"/>
                  </a:lnTo>
                </a:path>
              </a:pathLst>
            </a:custGeom>
            <a:ln w="29893">
              <a:solidFill>
                <a:srgbClr val="2B91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739515" y="6665988"/>
              <a:ext cx="4064635" cy="254000"/>
            </a:xfrm>
            <a:custGeom>
              <a:avLst/>
              <a:gdLst/>
              <a:ahLst/>
              <a:cxnLst/>
              <a:rect l="l" t="t" r="r" b="b"/>
              <a:pathLst>
                <a:path w="4064634" h="254000">
                  <a:moveTo>
                    <a:pt x="0" y="0"/>
                  </a:moveTo>
                  <a:lnTo>
                    <a:pt x="4064057" y="253666"/>
                  </a:lnTo>
                </a:path>
              </a:pathLst>
            </a:custGeom>
            <a:ln w="33384">
              <a:solidFill>
                <a:srgbClr val="2B91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743377" y="6866084"/>
              <a:ext cx="60325" cy="100330"/>
            </a:xfrm>
            <a:custGeom>
              <a:avLst/>
              <a:gdLst/>
              <a:ahLst/>
              <a:cxnLst/>
              <a:rect l="l" t="t" r="r" b="b"/>
              <a:pathLst>
                <a:path w="60325" h="100329">
                  <a:moveTo>
                    <a:pt x="6242" y="0"/>
                  </a:moveTo>
                  <a:lnTo>
                    <a:pt x="60195" y="53569"/>
                  </a:lnTo>
                  <a:lnTo>
                    <a:pt x="0" y="100013"/>
                  </a:lnTo>
                </a:path>
              </a:pathLst>
            </a:custGeom>
            <a:ln w="29871">
              <a:solidFill>
                <a:srgbClr val="2B91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739449" y="6665983"/>
              <a:ext cx="4045585" cy="918210"/>
            </a:xfrm>
            <a:custGeom>
              <a:avLst/>
              <a:gdLst/>
              <a:ahLst/>
              <a:cxnLst/>
              <a:rect l="l" t="t" r="r" b="b"/>
              <a:pathLst>
                <a:path w="4045584" h="918209">
                  <a:moveTo>
                    <a:pt x="0" y="0"/>
                  </a:moveTo>
                  <a:lnTo>
                    <a:pt x="4045429" y="917692"/>
                  </a:lnTo>
                </a:path>
              </a:pathLst>
            </a:custGeom>
            <a:ln w="33165">
              <a:solidFill>
                <a:srgbClr val="2B91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718092" y="7522178"/>
              <a:ext cx="67310" cy="97790"/>
            </a:xfrm>
            <a:custGeom>
              <a:avLst/>
              <a:gdLst/>
              <a:ahLst/>
              <a:cxnLst/>
              <a:rect l="l" t="t" r="r" b="b"/>
              <a:pathLst>
                <a:path w="67309" h="97790">
                  <a:moveTo>
                    <a:pt x="22168" y="0"/>
                  </a:moveTo>
                  <a:lnTo>
                    <a:pt x="66786" y="61498"/>
                  </a:lnTo>
                  <a:lnTo>
                    <a:pt x="0" y="97725"/>
                  </a:lnTo>
                </a:path>
              </a:pathLst>
            </a:custGeom>
            <a:ln w="30100">
              <a:solidFill>
                <a:srgbClr val="2B91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25276" y="7426465"/>
              <a:ext cx="4059554" cy="1449070"/>
            </a:xfrm>
            <a:custGeom>
              <a:avLst/>
              <a:gdLst/>
              <a:ahLst/>
              <a:cxnLst/>
              <a:rect l="l" t="t" r="r" b="b"/>
              <a:pathLst>
                <a:path w="4059554" h="1449070">
                  <a:moveTo>
                    <a:pt x="0" y="0"/>
                  </a:moveTo>
                  <a:lnTo>
                    <a:pt x="4059411" y="1448792"/>
                  </a:lnTo>
                </a:path>
              </a:pathLst>
            </a:custGeom>
            <a:ln w="32854">
              <a:solidFill>
                <a:srgbClr val="1253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714060" y="8808872"/>
              <a:ext cx="71120" cy="94615"/>
            </a:xfrm>
            <a:custGeom>
              <a:avLst/>
              <a:gdLst/>
              <a:ahLst/>
              <a:cxnLst/>
              <a:rect l="l" t="t" r="r" b="b"/>
              <a:pathLst>
                <a:path w="71120" h="94615">
                  <a:moveTo>
                    <a:pt x="33683" y="0"/>
                  </a:moveTo>
                  <a:lnTo>
                    <a:pt x="70627" y="66384"/>
                  </a:lnTo>
                  <a:lnTo>
                    <a:pt x="0" y="94377"/>
                  </a:lnTo>
                </a:path>
              </a:pathLst>
            </a:custGeom>
            <a:ln w="30294">
              <a:solidFill>
                <a:srgbClr val="1253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25399" y="7426467"/>
              <a:ext cx="4059554" cy="160655"/>
            </a:xfrm>
            <a:custGeom>
              <a:avLst/>
              <a:gdLst/>
              <a:ahLst/>
              <a:cxnLst/>
              <a:rect l="l" t="t" r="r" b="b"/>
              <a:pathLst>
                <a:path w="4059554" h="160654">
                  <a:moveTo>
                    <a:pt x="0" y="0"/>
                  </a:moveTo>
                  <a:lnTo>
                    <a:pt x="4059302" y="160246"/>
                  </a:lnTo>
                </a:path>
              </a:pathLst>
            </a:custGeom>
            <a:ln w="33395">
              <a:solidFill>
                <a:srgbClr val="1253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725650" y="7534395"/>
              <a:ext cx="59055" cy="100330"/>
            </a:xfrm>
            <a:custGeom>
              <a:avLst/>
              <a:gdLst/>
              <a:ahLst/>
              <a:cxnLst/>
              <a:rect l="l" t="t" r="r" b="b"/>
              <a:pathLst>
                <a:path w="59054" h="100329">
                  <a:moveTo>
                    <a:pt x="3952" y="0"/>
                  </a:moveTo>
                  <a:lnTo>
                    <a:pt x="59050" y="52318"/>
                  </a:lnTo>
                  <a:lnTo>
                    <a:pt x="0" y="100130"/>
                  </a:lnTo>
                </a:path>
              </a:pathLst>
            </a:custGeom>
            <a:ln w="29809">
              <a:solidFill>
                <a:srgbClr val="1253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739392" y="6665967"/>
              <a:ext cx="4050029" cy="1583690"/>
            </a:xfrm>
            <a:custGeom>
              <a:avLst/>
              <a:gdLst/>
              <a:ahLst/>
              <a:cxnLst/>
              <a:rect l="l" t="t" r="r" b="b"/>
              <a:pathLst>
                <a:path w="4050029" h="1583690">
                  <a:moveTo>
                    <a:pt x="0" y="0"/>
                  </a:moveTo>
                  <a:lnTo>
                    <a:pt x="4049751" y="1583148"/>
                  </a:lnTo>
                </a:path>
              </a:pathLst>
            </a:custGeom>
            <a:ln w="32764">
              <a:solidFill>
                <a:srgbClr val="2B91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717655" y="8181635"/>
              <a:ext cx="71755" cy="93345"/>
            </a:xfrm>
            <a:custGeom>
              <a:avLst/>
              <a:gdLst/>
              <a:ahLst/>
              <a:cxnLst/>
              <a:rect l="l" t="t" r="r" b="b"/>
              <a:pathLst>
                <a:path w="71754" h="93345">
                  <a:moveTo>
                    <a:pt x="36485" y="0"/>
                  </a:moveTo>
                  <a:lnTo>
                    <a:pt x="71488" y="67480"/>
                  </a:lnTo>
                  <a:lnTo>
                    <a:pt x="0" y="93330"/>
                  </a:lnTo>
                </a:path>
              </a:pathLst>
            </a:custGeom>
            <a:ln w="30366">
              <a:solidFill>
                <a:srgbClr val="2B91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739348" y="5443162"/>
              <a:ext cx="4047490" cy="2136775"/>
            </a:xfrm>
            <a:custGeom>
              <a:avLst/>
              <a:gdLst/>
              <a:ahLst/>
              <a:cxnLst/>
              <a:rect l="l" t="t" r="r" b="b"/>
              <a:pathLst>
                <a:path w="4047490" h="2136775">
                  <a:moveTo>
                    <a:pt x="0" y="0"/>
                  </a:moveTo>
                  <a:lnTo>
                    <a:pt x="4047467" y="2136668"/>
                  </a:lnTo>
                </a:path>
              </a:pathLst>
            </a:custGeom>
            <a:ln w="32348">
              <a:solidFill>
                <a:srgbClr val="3DD9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712904" y="7508851"/>
              <a:ext cx="74295" cy="88900"/>
            </a:xfrm>
            <a:custGeom>
              <a:avLst/>
              <a:gdLst/>
              <a:ahLst/>
              <a:cxnLst/>
              <a:rect l="l" t="t" r="r" b="b"/>
              <a:pathLst>
                <a:path w="74295" h="88900">
                  <a:moveTo>
                    <a:pt x="46781" y="0"/>
                  </a:moveTo>
                  <a:lnTo>
                    <a:pt x="73911" y="70978"/>
                  </a:lnTo>
                  <a:lnTo>
                    <a:pt x="0" y="88618"/>
                  </a:lnTo>
                </a:path>
              </a:pathLst>
            </a:custGeom>
            <a:ln w="30549">
              <a:solidFill>
                <a:srgbClr val="3DD9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6" name="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29441" y="3650794"/>
            <a:ext cx="6362699" cy="4495799"/>
          </a:xfrm>
          <a:prstGeom prst="rect">
            <a:avLst/>
          </a:prstGeom>
        </p:spPr>
      </p:pic>
      <p:sp>
        <p:nvSpPr>
          <p:cNvPr id="87" name="object 87"/>
          <p:cNvSpPr txBox="1">
            <a:spLocks noGrp="1"/>
          </p:cNvSpPr>
          <p:nvPr>
            <p:ph type="title"/>
          </p:nvPr>
        </p:nvSpPr>
        <p:spPr>
          <a:xfrm>
            <a:off x="609600" y="266700"/>
            <a:ext cx="125374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-valencia" sz="3600" spc="185" dirty="0" smtClean="0"/>
              <a:t>Espació </a:t>
            </a:r>
            <a:r>
              <a:rPr sz="3600" spc="220" dirty="0" smtClean="0"/>
              <a:t>de</a:t>
            </a:r>
            <a:r>
              <a:rPr sz="3600" spc="-125" dirty="0" smtClean="0"/>
              <a:t> </a:t>
            </a:r>
            <a:r>
              <a:rPr sz="3600" spc="135" dirty="0" err="1"/>
              <a:t>referencia</a:t>
            </a:r>
            <a:r>
              <a:rPr sz="3600" spc="-130" dirty="0"/>
              <a:t> </a:t>
            </a:r>
            <a:r>
              <a:rPr lang="ca-ES-valencia" sz="3600" spc="-130" dirty="0" smtClean="0"/>
              <a:t>local </a:t>
            </a:r>
            <a:r>
              <a:rPr sz="3600" spc="190" dirty="0" err="1" smtClean="0"/>
              <a:t>en</a:t>
            </a:r>
            <a:r>
              <a:rPr sz="3600" spc="-130" dirty="0" smtClean="0"/>
              <a:t> </a:t>
            </a:r>
            <a:r>
              <a:rPr sz="3600" spc="180" dirty="0"/>
              <a:t>materia</a:t>
            </a:r>
            <a:r>
              <a:rPr sz="3600" spc="-125" dirty="0"/>
              <a:t> </a:t>
            </a:r>
            <a:r>
              <a:rPr sz="3600" spc="220" dirty="0"/>
              <a:t>de</a:t>
            </a:r>
            <a:r>
              <a:rPr sz="3600" spc="-130" dirty="0"/>
              <a:t> </a:t>
            </a:r>
            <a:r>
              <a:rPr sz="3600" spc="165" dirty="0"/>
              <a:t>políticas</a:t>
            </a:r>
            <a:r>
              <a:rPr sz="3600" spc="-125" dirty="0"/>
              <a:t> </a:t>
            </a:r>
            <a:r>
              <a:rPr sz="3600" spc="165" dirty="0"/>
              <a:t>alimentarias</a:t>
            </a:r>
            <a:r>
              <a:rPr sz="3600" spc="-130" dirty="0"/>
              <a:t> </a:t>
            </a:r>
            <a:r>
              <a:rPr sz="3600" spc="145" dirty="0"/>
              <a:t>sostenibles</a:t>
            </a:r>
            <a:endParaRPr sz="3600" dirty="0"/>
          </a:p>
        </p:txBody>
      </p:sp>
      <p:sp>
        <p:nvSpPr>
          <p:cNvPr id="88" name="object 88"/>
          <p:cNvSpPr txBox="1"/>
          <p:nvPr/>
        </p:nvSpPr>
        <p:spPr>
          <a:xfrm>
            <a:off x="3750491" y="4284357"/>
            <a:ext cx="1450340" cy="51498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Ecosistema</a:t>
            </a:r>
            <a:r>
              <a:rPr sz="850" spc="-3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sz="850" spc="-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0" dirty="0">
                <a:solidFill>
                  <a:srgbClr val="181818"/>
                </a:solidFill>
                <a:latin typeface="Tahoma"/>
                <a:cs typeface="Tahoma"/>
              </a:rPr>
              <a:t>iniciativas</a:t>
            </a:r>
            <a:endParaRPr sz="850">
              <a:latin typeface="Tahoma"/>
              <a:cs typeface="Tahoma"/>
            </a:endParaRPr>
          </a:p>
          <a:p>
            <a:pPr marR="5080">
              <a:lnSpc>
                <a:spcPct val="125800"/>
              </a:lnSpc>
            </a:pP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alimentación</a:t>
            </a:r>
            <a:r>
              <a:rPr sz="850" spc="-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sostenible</a:t>
            </a:r>
            <a:r>
              <a:rPr sz="850" spc="-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45" dirty="0">
                <a:solidFill>
                  <a:srgbClr val="181818"/>
                </a:solidFill>
                <a:latin typeface="Tahoma"/>
                <a:cs typeface="Tahoma"/>
              </a:rPr>
              <a:t>en </a:t>
            </a:r>
            <a:r>
              <a:rPr sz="850" spc="-25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60" dirty="0">
                <a:solidFill>
                  <a:srgbClr val="181818"/>
                </a:solidFill>
                <a:latin typeface="Tahoma"/>
                <a:cs typeface="Tahoma"/>
              </a:rPr>
              <a:t>Mercavalènica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750491" y="5081685"/>
            <a:ext cx="176403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5800"/>
              </a:lnSpc>
              <a:spcBef>
                <a:spcPts val="100"/>
              </a:spcBef>
            </a:pPr>
            <a:r>
              <a:rPr sz="850" spc="35" dirty="0">
                <a:solidFill>
                  <a:srgbClr val="181818"/>
                </a:solidFill>
                <a:latin typeface="Tahoma"/>
                <a:cs typeface="Tahoma"/>
              </a:rPr>
              <a:t>Xarxa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de </a:t>
            </a:r>
            <a:r>
              <a:rPr sz="850" spc="45" dirty="0">
                <a:solidFill>
                  <a:srgbClr val="181818"/>
                </a:solidFill>
                <a:latin typeface="Tahoma"/>
                <a:cs typeface="Tahoma"/>
              </a:rPr>
              <a:t>Plataformes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de </a:t>
            </a:r>
            <a:r>
              <a:rPr sz="850" spc="60" dirty="0">
                <a:solidFill>
                  <a:srgbClr val="181818"/>
                </a:solidFill>
                <a:latin typeface="Tahoma"/>
                <a:cs typeface="Tahoma"/>
              </a:rPr>
              <a:t>Venda </a:t>
            </a:r>
            <a:r>
              <a:rPr sz="850" spc="6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45" dirty="0">
                <a:solidFill>
                  <a:srgbClr val="181818"/>
                </a:solidFill>
                <a:latin typeface="Tahoma"/>
                <a:cs typeface="Tahoma"/>
              </a:rPr>
              <a:t>Directa</a:t>
            </a:r>
            <a:r>
              <a:rPr sz="850" spc="-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60" dirty="0">
                <a:solidFill>
                  <a:srgbClr val="181818"/>
                </a:solidFill>
                <a:latin typeface="Tahoma"/>
                <a:cs typeface="Tahoma"/>
              </a:rPr>
              <a:t>No</a:t>
            </a:r>
            <a:r>
              <a:rPr sz="850" spc="-1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0" dirty="0">
                <a:solidFill>
                  <a:srgbClr val="181818"/>
                </a:solidFill>
                <a:latin typeface="Tahoma"/>
                <a:cs typeface="Tahoma"/>
              </a:rPr>
              <a:t>Sedentària</a:t>
            </a:r>
            <a:r>
              <a:rPr sz="850" spc="-1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850" spc="-1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Valènica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750491" y="5716016"/>
            <a:ext cx="1704975" cy="51498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850" spc="60" dirty="0">
                <a:solidFill>
                  <a:srgbClr val="181818"/>
                </a:solidFill>
                <a:latin typeface="Tahoma"/>
                <a:cs typeface="Tahoma"/>
              </a:rPr>
              <a:t>Compra</a:t>
            </a:r>
            <a:r>
              <a:rPr sz="850" spc="-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65" dirty="0">
                <a:solidFill>
                  <a:srgbClr val="181818"/>
                </a:solidFill>
                <a:latin typeface="Tahoma"/>
                <a:cs typeface="Tahoma"/>
              </a:rPr>
              <a:t>Pública</a:t>
            </a:r>
            <a:r>
              <a:rPr sz="850" spc="-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45" dirty="0">
                <a:solidFill>
                  <a:srgbClr val="181818"/>
                </a:solidFill>
                <a:latin typeface="Tahoma"/>
                <a:cs typeface="Tahoma"/>
              </a:rPr>
              <a:t>Alimentaria</a:t>
            </a:r>
            <a:endParaRPr sz="850">
              <a:latin typeface="Tahoma"/>
              <a:cs typeface="Tahoma"/>
            </a:endParaRPr>
          </a:p>
          <a:p>
            <a:pPr marR="5080">
              <a:lnSpc>
                <a:spcPct val="125800"/>
              </a:lnSpc>
            </a:pP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Sostenible</a:t>
            </a:r>
            <a:r>
              <a:rPr sz="850" spc="-1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181818"/>
                </a:solidFill>
                <a:latin typeface="Tahoma"/>
                <a:cs typeface="Tahoma"/>
              </a:rPr>
              <a:t>y</a:t>
            </a:r>
            <a:r>
              <a:rPr sz="850" spc="-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Saluble</a:t>
            </a:r>
            <a:r>
              <a:rPr sz="850" spc="-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35" dirty="0">
                <a:solidFill>
                  <a:srgbClr val="181818"/>
                </a:solidFill>
                <a:latin typeface="Tahoma"/>
                <a:cs typeface="Tahoma"/>
              </a:rPr>
              <a:t>als</a:t>
            </a:r>
            <a:r>
              <a:rPr sz="850" spc="-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0" dirty="0">
                <a:solidFill>
                  <a:srgbClr val="181818"/>
                </a:solidFill>
                <a:latin typeface="Tahoma"/>
                <a:cs typeface="Tahoma"/>
              </a:rPr>
              <a:t>centres </a:t>
            </a:r>
            <a:r>
              <a:rPr sz="850" spc="-25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0" dirty="0">
                <a:solidFill>
                  <a:srgbClr val="181818"/>
                </a:solidFill>
                <a:latin typeface="Tahoma"/>
                <a:cs typeface="Tahoma"/>
              </a:rPr>
              <a:t>escoalars</a:t>
            </a:r>
            <a:r>
              <a:rPr sz="850" spc="-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sz="85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València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50491" y="6431845"/>
            <a:ext cx="1407160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25800"/>
              </a:lnSpc>
              <a:spcBef>
                <a:spcPts val="100"/>
              </a:spcBef>
            </a:pPr>
            <a:r>
              <a:rPr sz="850" spc="60" dirty="0">
                <a:solidFill>
                  <a:srgbClr val="181818"/>
                </a:solidFill>
                <a:latin typeface="Tahoma"/>
                <a:cs typeface="Tahoma"/>
              </a:rPr>
              <a:t>colectivos</a:t>
            </a:r>
            <a:r>
              <a:rPr sz="850" spc="-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45" dirty="0">
                <a:solidFill>
                  <a:srgbClr val="181818"/>
                </a:solidFill>
                <a:latin typeface="Tahoma"/>
                <a:cs typeface="Tahoma"/>
              </a:rPr>
              <a:t>en</a:t>
            </a:r>
            <a:r>
              <a:rPr sz="850" spc="-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situación</a:t>
            </a:r>
            <a:r>
              <a:rPr sz="850" spc="-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de </a:t>
            </a:r>
            <a:r>
              <a:rPr sz="850" spc="-25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0" dirty="0">
                <a:solidFill>
                  <a:srgbClr val="181818"/>
                </a:solidFill>
                <a:latin typeface="Tahoma"/>
                <a:cs typeface="Tahoma"/>
              </a:rPr>
              <a:t>vulnerabilidad:</a:t>
            </a:r>
            <a:r>
              <a:rPr sz="850" spc="-5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40" dirty="0">
                <a:solidFill>
                  <a:srgbClr val="181818"/>
                </a:solidFill>
                <a:latin typeface="Tahoma"/>
                <a:cs typeface="Tahoma"/>
              </a:rPr>
              <a:t>suminstro, </a:t>
            </a:r>
            <a:r>
              <a:rPr sz="850" spc="-254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0" dirty="0">
                <a:solidFill>
                  <a:srgbClr val="181818"/>
                </a:solidFill>
                <a:latin typeface="Tahoma"/>
                <a:cs typeface="Tahoma"/>
              </a:rPr>
              <a:t>formación</a:t>
            </a:r>
            <a:r>
              <a:rPr sz="850" spc="-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181818"/>
                </a:solidFill>
                <a:latin typeface="Tahoma"/>
                <a:cs typeface="Tahoma"/>
              </a:rPr>
              <a:t>y</a:t>
            </a:r>
            <a:r>
              <a:rPr sz="850" spc="-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0" dirty="0">
                <a:solidFill>
                  <a:srgbClr val="181818"/>
                </a:solidFill>
                <a:latin typeface="Tahoma"/>
                <a:cs typeface="Tahoma"/>
              </a:rPr>
              <a:t>autonomía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750491" y="7149851"/>
            <a:ext cx="1263015" cy="51498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Transición</a:t>
            </a:r>
            <a:r>
              <a:rPr sz="850" spc="-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hacia</a:t>
            </a:r>
            <a:r>
              <a:rPr sz="850" spc="-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181818"/>
                </a:solidFill>
                <a:latin typeface="Tahoma"/>
                <a:cs typeface="Tahoma"/>
              </a:rPr>
              <a:t>la</a:t>
            </a:r>
            <a:endParaRPr sz="850">
              <a:latin typeface="Tahoma"/>
              <a:cs typeface="Tahoma"/>
            </a:endParaRPr>
          </a:p>
          <a:p>
            <a:pPr marR="5080">
              <a:lnSpc>
                <a:spcPct val="125800"/>
              </a:lnSpc>
            </a:pPr>
            <a:r>
              <a:rPr sz="850" spc="60" dirty="0">
                <a:solidFill>
                  <a:srgbClr val="181818"/>
                </a:solidFill>
                <a:latin typeface="Tahoma"/>
                <a:cs typeface="Tahoma"/>
              </a:rPr>
              <a:t>sostenibilidad </a:t>
            </a:r>
            <a:r>
              <a:rPr sz="850" spc="50" dirty="0">
                <a:solidFill>
                  <a:srgbClr val="181818"/>
                </a:solidFill>
                <a:latin typeface="Tahoma"/>
                <a:cs typeface="Tahoma"/>
              </a:rPr>
              <a:t>agentes </a:t>
            </a:r>
            <a:r>
              <a:rPr sz="850" spc="-254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60" dirty="0">
                <a:solidFill>
                  <a:srgbClr val="181818"/>
                </a:solidFill>
                <a:latin typeface="Tahoma"/>
                <a:cs typeface="Tahoma"/>
              </a:rPr>
              <a:t>pesqueros</a:t>
            </a:r>
            <a:r>
              <a:rPr sz="850" spc="-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55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sz="850" spc="-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181818"/>
                </a:solidFill>
                <a:latin typeface="Tahoma"/>
                <a:cs typeface="Tahoma"/>
              </a:rPr>
              <a:t>la</a:t>
            </a:r>
            <a:r>
              <a:rPr sz="850" spc="-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850" spc="70" dirty="0">
                <a:solidFill>
                  <a:srgbClr val="181818"/>
                </a:solidFill>
                <a:latin typeface="Tahoma"/>
                <a:cs typeface="Tahoma"/>
              </a:rPr>
              <a:t>ciudad</a:t>
            </a:r>
            <a:endParaRPr sz="850">
              <a:latin typeface="Tahoma"/>
              <a:cs typeface="Tahom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777872" y="5058467"/>
            <a:ext cx="1257300" cy="3714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45"/>
              </a:spcBef>
            </a:pP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XA</a:t>
            </a:r>
            <a:r>
              <a:rPr sz="1100" b="1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5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b="1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1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b="1" spc="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b="1" spc="-15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1100" b="1" spc="-20" dirty="0">
                <a:solidFill>
                  <a:srgbClr val="FFFFFF"/>
                </a:solidFill>
                <a:latin typeface="Tahoma"/>
                <a:cs typeface="Tahoma"/>
              </a:rPr>
              <a:t>AGRARIS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779585" y="5800271"/>
            <a:ext cx="1327150" cy="3714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45"/>
              </a:spcBef>
            </a:pPr>
            <a:r>
              <a:rPr sz="1100" b="1" spc="1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b="1" spc="4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00" b="1" spc="5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100" b="1" spc="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100" b="1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Tahoma"/>
                <a:cs typeface="Tahoma"/>
              </a:rPr>
              <a:t>PÚ</a:t>
            </a:r>
            <a:r>
              <a:rPr sz="1100" b="1" spc="1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100" b="1" spc="8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00" b="1" spc="-17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b="1" spc="1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A  ALIMENTARIA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79585" y="6522163"/>
            <a:ext cx="1158240" cy="3714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45"/>
              </a:spcBef>
            </a:pPr>
            <a:r>
              <a:rPr sz="1100" b="1" spc="30" dirty="0">
                <a:solidFill>
                  <a:srgbClr val="FFFFFF"/>
                </a:solidFill>
                <a:latin typeface="Tahoma"/>
                <a:cs typeface="Tahoma"/>
              </a:rPr>
              <a:t>DERECHO 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100" b="1" spc="4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b="1" spc="8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00" b="1" spc="-17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b="1" spc="5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b="1" spc="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b="1" spc="1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b="1" spc="-17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b="1" spc="40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81238" y="7164799"/>
            <a:ext cx="1452245" cy="369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ts val="1360"/>
              </a:lnSpc>
              <a:spcBef>
                <a:spcPts val="90"/>
              </a:spcBef>
            </a:pPr>
            <a:r>
              <a:rPr sz="1550" b="1" dirty="0">
                <a:solidFill>
                  <a:srgbClr val="12538A"/>
                </a:solidFill>
                <a:latin typeface="Tahoma"/>
                <a:cs typeface="Tahoma"/>
              </a:rPr>
              <a:t>0</a:t>
            </a:r>
            <a:endParaRPr sz="1550">
              <a:latin typeface="Tahoma"/>
              <a:cs typeface="Tahoma"/>
            </a:endParaRPr>
          </a:p>
          <a:p>
            <a:pPr marL="25400">
              <a:lnSpc>
                <a:spcPts val="1360"/>
              </a:lnSpc>
              <a:tabLst>
                <a:tab pos="398145" algn="l"/>
              </a:tabLst>
            </a:pPr>
            <a:r>
              <a:rPr sz="2325" b="1" baseline="-41218" dirty="0">
                <a:solidFill>
                  <a:srgbClr val="12538A"/>
                </a:solidFill>
                <a:latin typeface="Tahoma"/>
                <a:cs typeface="Tahoma"/>
              </a:rPr>
              <a:t>5	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PESCA</a:t>
            </a:r>
            <a:r>
              <a:rPr sz="11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60" dirty="0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223273" y="3638886"/>
            <a:ext cx="35560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3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600" b="1" spc="-5" dirty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600" b="1" spc="-1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790247" y="4311942"/>
            <a:ext cx="1106353" cy="13785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03 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7" baseline="4629" dirty="0">
                <a:solidFill>
                  <a:srgbClr val="181818"/>
                </a:solidFill>
                <a:latin typeface="Tahoma"/>
                <a:cs typeface="Tahoma"/>
              </a:rPr>
              <a:t>MERCATS</a:t>
            </a:r>
            <a:r>
              <a:rPr sz="900" b="1" spc="-37" baseline="46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-valencia" sz="900" b="1" spc="-37" baseline="4629" dirty="0" smtClean="0">
                <a:solidFill>
                  <a:srgbClr val="181818"/>
                </a:solidFill>
                <a:latin typeface="Tahoma"/>
                <a:cs typeface="Tahoma"/>
              </a:rPr>
              <a:t>DE L’HORTA</a:t>
            </a:r>
            <a:endParaRPr sz="900" baseline="4629" dirty="0">
              <a:latin typeface="Tahoma"/>
              <a:cs typeface="Tahom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022051" y="4823840"/>
            <a:ext cx="758190" cy="3975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ctr">
              <a:lnSpc>
                <a:spcPct val="102600"/>
              </a:lnSpc>
              <a:spcBef>
                <a:spcPts val="70"/>
              </a:spcBef>
            </a:pPr>
            <a:r>
              <a:rPr sz="600" b="1" spc="-10" dirty="0">
                <a:solidFill>
                  <a:srgbClr val="181818"/>
                </a:solidFill>
                <a:latin typeface="Tahoma"/>
                <a:cs typeface="Tahoma"/>
              </a:rPr>
              <a:t>SISTEMA </a:t>
            </a:r>
            <a:r>
              <a:rPr sz="600" b="1" spc="-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600" b="1" dirty="0">
                <a:solidFill>
                  <a:srgbClr val="181818"/>
                </a:solidFill>
                <a:latin typeface="Tahoma"/>
                <a:cs typeface="Tahoma"/>
              </a:rPr>
              <a:t>AVALUACIÓ </a:t>
            </a:r>
            <a:r>
              <a:rPr sz="600" b="1" spc="-120" dirty="0">
                <a:solidFill>
                  <a:srgbClr val="181818"/>
                </a:solidFill>
                <a:latin typeface="Tahoma"/>
                <a:cs typeface="Tahoma"/>
              </a:rPr>
              <a:t>I </a:t>
            </a:r>
            <a:r>
              <a:rPr sz="600" b="1" spc="-114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600" b="1" spc="-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600" b="1" spc="-1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600" b="1" spc="-10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ME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600" b="1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600" b="1" spc="-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600" b="1" spc="-10" dirty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sz="600" b="1" spc="3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600" b="1" spc="40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600" b="1" spc="-15" dirty="0">
                <a:solidFill>
                  <a:srgbClr val="181818"/>
                </a:solidFill>
                <a:latin typeface="Tahoma"/>
                <a:cs typeface="Tahoma"/>
              </a:rPr>
              <a:t>S  MUNICIPALS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144211" y="5556457"/>
            <a:ext cx="513715" cy="2095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55880">
              <a:lnSpc>
                <a:spcPct val="102600"/>
              </a:lnSpc>
              <a:spcBef>
                <a:spcPts val="70"/>
              </a:spcBef>
            </a:pPr>
            <a:r>
              <a:rPr sz="600" b="1" dirty="0">
                <a:solidFill>
                  <a:srgbClr val="181818"/>
                </a:solidFill>
                <a:latin typeface="Tahoma"/>
                <a:cs typeface="Tahoma"/>
              </a:rPr>
              <a:t>CISTELLA 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600" b="1" spc="-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600" b="1" spc="3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600" b="1" spc="-10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600" b="1" spc="-5" dirty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À</a:t>
            </a:r>
            <a:r>
              <a:rPr sz="600" b="1" spc="-3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600" b="1" spc="-10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600" b="1" spc="-15" dirty="0">
                <a:solidFill>
                  <a:srgbClr val="181818"/>
                </a:solidFill>
                <a:latin typeface="Tahoma"/>
                <a:cs typeface="Tahoma"/>
              </a:rPr>
              <a:t>A </a:t>
            </a:r>
            <a:r>
              <a:rPr sz="600" b="1" spc="-10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600" b="1" spc="-12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790247" y="6217868"/>
            <a:ext cx="94678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312420" algn="l"/>
              </a:tabLst>
            </a:pP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06	</a:t>
            </a:r>
            <a:r>
              <a:rPr sz="900" b="1" spc="-7" baseline="4629" dirty="0">
                <a:solidFill>
                  <a:srgbClr val="181818"/>
                </a:solidFill>
                <a:latin typeface="Tahoma"/>
                <a:cs typeface="Tahoma"/>
              </a:rPr>
              <a:t>ENTREIGUALES</a:t>
            </a:r>
            <a:endParaRPr sz="900" baseline="4629">
              <a:latin typeface="Tahoma"/>
              <a:cs typeface="Tahom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097985" y="6809030"/>
            <a:ext cx="606425" cy="3035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2600"/>
              </a:lnSpc>
              <a:spcBef>
                <a:spcPts val="70"/>
              </a:spcBef>
            </a:pPr>
            <a:r>
              <a:rPr sz="600" b="1" dirty="0">
                <a:solidFill>
                  <a:srgbClr val="181818"/>
                </a:solidFill>
                <a:latin typeface="Tahoma"/>
                <a:cs typeface="Tahoma"/>
              </a:rPr>
              <a:t>TARJETA- 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MO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600" b="1" spc="-5" dirty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600" b="1" spc="-3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600" b="1" spc="-1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600" b="1" spc="-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600" b="1" spc="-5" dirty="0">
                <a:solidFill>
                  <a:srgbClr val="181818"/>
                </a:solidFill>
                <a:latin typeface="Tahoma"/>
                <a:cs typeface="Tahoma"/>
              </a:rPr>
              <a:t>DE  </a:t>
            </a:r>
            <a:r>
              <a:rPr sz="600" b="1" spc="-25" dirty="0">
                <a:solidFill>
                  <a:srgbClr val="181818"/>
                </a:solidFill>
                <a:latin typeface="Tahoma"/>
                <a:cs typeface="Tahoma"/>
              </a:rPr>
              <a:t>PROXIMIDAD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114012" y="7480443"/>
            <a:ext cx="574040" cy="2095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12395">
              <a:lnSpc>
                <a:spcPct val="102600"/>
              </a:lnSpc>
              <a:spcBef>
                <a:spcPts val="70"/>
              </a:spcBef>
            </a:pPr>
            <a:r>
              <a:rPr sz="600" b="1" spc="-5" dirty="0">
                <a:solidFill>
                  <a:srgbClr val="181818"/>
                </a:solidFill>
                <a:latin typeface="Tahoma"/>
                <a:cs typeface="Tahoma"/>
              </a:rPr>
              <a:t>B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600" b="1" spc="-30" dirty="0">
                <a:solidFill>
                  <a:srgbClr val="181818"/>
                </a:solidFill>
                <a:latin typeface="Tahoma"/>
                <a:cs typeface="Tahoma"/>
              </a:rPr>
              <a:t>RR</a:t>
            </a:r>
            <a:r>
              <a:rPr sz="600" b="1" spc="-10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600" b="1" spc="-2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600" b="1" spc="-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600" b="1" spc="-90" dirty="0">
                <a:solidFill>
                  <a:srgbClr val="181818"/>
                </a:solidFill>
                <a:latin typeface="Tahoma"/>
                <a:cs typeface="Tahoma"/>
              </a:rPr>
              <a:t>I  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600" b="1" spc="3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600" b="1" spc="-10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ME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600" b="1" spc="2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600" b="1" spc="40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600" b="1" spc="-10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600" b="1" spc="-10" dirty="0">
                <a:solidFill>
                  <a:srgbClr val="181818"/>
                </a:solidFill>
                <a:latin typeface="Tahoma"/>
                <a:cs typeface="Tahoma"/>
              </a:rPr>
              <a:t>Ó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106488" y="2992989"/>
            <a:ext cx="58928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15" dirty="0">
                <a:solidFill>
                  <a:srgbClr val="181818"/>
                </a:solidFill>
                <a:latin typeface="Tahoma"/>
                <a:cs typeface="Tahoma"/>
              </a:rPr>
              <a:t>HORTA_CUINA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041010" y="8146877"/>
            <a:ext cx="720090" cy="2095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23825">
              <a:lnSpc>
                <a:spcPct val="102600"/>
              </a:lnSpc>
              <a:spcBef>
                <a:spcPts val="70"/>
              </a:spcBef>
            </a:pPr>
            <a:r>
              <a:rPr sz="600" b="1" spc="-5" dirty="0">
                <a:solidFill>
                  <a:srgbClr val="181818"/>
                </a:solidFill>
                <a:latin typeface="Tahoma"/>
                <a:cs typeface="Tahoma"/>
              </a:rPr>
              <a:t>PROGRAMA </a:t>
            </a:r>
            <a:r>
              <a:rPr sz="600" b="1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600" b="1" spc="-5" dirty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sz="600" b="1" spc="-30" dirty="0">
                <a:solidFill>
                  <a:srgbClr val="181818"/>
                </a:solidFill>
                <a:latin typeface="Tahoma"/>
                <a:cs typeface="Tahoma"/>
              </a:rPr>
              <a:t>'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600" b="1" spc="-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600" b="1" spc="-10" dirty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sz="600" b="1" spc="-10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600" b="1" spc="3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600" b="1" spc="10" dirty="0">
                <a:solidFill>
                  <a:srgbClr val="181818"/>
                </a:solidFill>
                <a:latin typeface="Tahoma"/>
                <a:cs typeface="Tahoma"/>
              </a:rPr>
              <a:t>ME</a:t>
            </a:r>
            <a:r>
              <a:rPr sz="600" b="1" spc="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600" b="1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263639" y="8771407"/>
            <a:ext cx="3263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sz="700" b="1" spc="2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700" b="1" spc="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700" b="1" spc="55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700" b="1" spc="-1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107661" y="3525785"/>
            <a:ext cx="438848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140" dirty="0" err="1" smtClean="0">
                <a:latin typeface="Tahoma"/>
                <a:cs typeface="Tahoma"/>
              </a:rPr>
              <a:t>Intervencion</a:t>
            </a:r>
            <a:r>
              <a:rPr lang="ca-ES-valencia" sz="2500" spc="140" dirty="0" smtClean="0">
                <a:latin typeface="Tahoma"/>
                <a:cs typeface="Tahoma"/>
              </a:rPr>
              <a:t>e</a:t>
            </a:r>
            <a:r>
              <a:rPr sz="2500" spc="140" dirty="0" smtClean="0">
                <a:latin typeface="Tahoma"/>
                <a:cs typeface="Tahoma"/>
              </a:rPr>
              <a:t>s</a:t>
            </a:r>
            <a:r>
              <a:rPr sz="2500" spc="-190" dirty="0" smtClean="0">
                <a:latin typeface="Tahoma"/>
                <a:cs typeface="Tahoma"/>
              </a:rPr>
              <a:t> </a:t>
            </a:r>
            <a:r>
              <a:rPr sz="2500" spc="155" dirty="0" err="1" smtClean="0">
                <a:latin typeface="Tahoma"/>
                <a:cs typeface="Tahoma"/>
              </a:rPr>
              <a:t>estratègi</a:t>
            </a:r>
            <a:r>
              <a:rPr lang="ca-ES-valencia" sz="2500" spc="155" dirty="0" smtClean="0">
                <a:latin typeface="Tahoma"/>
                <a:cs typeface="Tahoma"/>
              </a:rPr>
              <a:t>ca</a:t>
            </a:r>
            <a:r>
              <a:rPr sz="2500" spc="155" dirty="0" smtClean="0">
                <a:latin typeface="Tahoma"/>
                <a:cs typeface="Tahoma"/>
              </a:rPr>
              <a:t>s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129872" y="3891543"/>
            <a:ext cx="400110" cy="3864610"/>
          </a:xfrm>
          <a:prstGeom prst="rect">
            <a:avLst/>
          </a:prstGeom>
        </p:spPr>
        <p:txBody>
          <a:bodyPr vert="vert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600" spc="-5" dirty="0" smtClean="0">
                <a:latin typeface="Tahoma"/>
                <a:cs typeface="Tahoma"/>
              </a:rPr>
              <a:t>p</a:t>
            </a:r>
            <a:r>
              <a:rPr sz="2600" dirty="0" smtClean="0">
                <a:latin typeface="Tahoma"/>
                <a:cs typeface="Tahoma"/>
              </a:rPr>
              <a:t>r</a:t>
            </a:r>
            <a:r>
              <a:rPr sz="2600" spc="-5" dirty="0" smtClean="0">
                <a:latin typeface="Tahoma"/>
                <a:cs typeface="Tahoma"/>
              </a:rPr>
              <a:t>o</a:t>
            </a:r>
            <a:r>
              <a:rPr lang="ca-ES-valencia" sz="2600" dirty="0" smtClean="0">
                <a:latin typeface="Tahoma"/>
                <a:cs typeface="Tahoma"/>
              </a:rPr>
              <a:t>yectos</a:t>
            </a:r>
            <a:r>
              <a:rPr sz="2600" spc="-135" dirty="0" smtClean="0">
                <a:latin typeface="Tahoma"/>
                <a:cs typeface="Tahoma"/>
              </a:rPr>
              <a:t> </a:t>
            </a:r>
            <a:r>
              <a:rPr sz="2600" spc="-5" dirty="0" err="1" smtClean="0">
                <a:latin typeface="Tahoma"/>
                <a:cs typeface="Tahoma"/>
              </a:rPr>
              <a:t>demo</a:t>
            </a:r>
            <a:r>
              <a:rPr sz="2600" dirty="0" err="1" smtClean="0">
                <a:latin typeface="Tahoma"/>
                <a:cs typeface="Tahoma"/>
              </a:rPr>
              <a:t>str</a:t>
            </a:r>
            <a:r>
              <a:rPr sz="2600" spc="-5" dirty="0" err="1" smtClean="0">
                <a:latin typeface="Tahoma"/>
                <a:cs typeface="Tahoma"/>
              </a:rPr>
              <a:t>a</a:t>
            </a:r>
            <a:r>
              <a:rPr sz="2600" dirty="0" err="1" smtClean="0">
                <a:latin typeface="Tahoma"/>
                <a:cs typeface="Tahoma"/>
              </a:rPr>
              <a:t>ti</a:t>
            </a:r>
            <a:r>
              <a:rPr lang="ca-ES-valencia" sz="2600" dirty="0" smtClean="0">
                <a:latin typeface="Tahoma"/>
                <a:cs typeface="Tahoma"/>
              </a:rPr>
              <a:t>vos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16961" y="2715193"/>
            <a:ext cx="784415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50" b="1" spc="30" dirty="0">
                <a:latin typeface="Tahoma"/>
                <a:cs typeface="Tahoma"/>
              </a:rPr>
              <a:t>ESTRATÈGIA</a:t>
            </a:r>
            <a:r>
              <a:rPr sz="2150" b="1" spc="-140" dirty="0">
                <a:latin typeface="Tahoma"/>
                <a:cs typeface="Tahoma"/>
              </a:rPr>
              <a:t> </a:t>
            </a:r>
            <a:r>
              <a:rPr sz="2150" b="1" spc="85" dirty="0">
                <a:latin typeface="Tahoma"/>
                <a:cs typeface="Tahoma"/>
              </a:rPr>
              <a:t>URBANA</a:t>
            </a:r>
            <a:r>
              <a:rPr sz="2150" b="1" spc="-140" dirty="0">
                <a:latin typeface="Tahoma"/>
                <a:cs typeface="Tahoma"/>
              </a:rPr>
              <a:t> </a:t>
            </a:r>
            <a:r>
              <a:rPr sz="2150" b="1" spc="-5" dirty="0">
                <a:latin typeface="Tahoma"/>
                <a:cs typeface="Tahoma"/>
              </a:rPr>
              <a:t>2030_ALIMENTACIÓ</a:t>
            </a:r>
            <a:r>
              <a:rPr sz="2150" b="1" spc="-135" dirty="0">
                <a:latin typeface="Tahoma"/>
                <a:cs typeface="Tahoma"/>
              </a:rPr>
              <a:t> </a:t>
            </a:r>
            <a:r>
              <a:rPr sz="2150" b="1" spc="10" dirty="0">
                <a:latin typeface="Tahoma"/>
                <a:cs typeface="Tahoma"/>
              </a:rPr>
              <a:t>SOSTENIBLE</a:t>
            </a:r>
            <a:endParaRPr sz="21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487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43013"/>
            <a:ext cx="13487400" cy="492443"/>
          </a:xfrm>
        </p:spPr>
        <p:txBody>
          <a:bodyPr/>
          <a:lstStyle/>
          <a:p>
            <a:pPr algn="ctr"/>
            <a:r>
              <a:rPr lang="ca-ES-valencia" sz="3200" dirty="0" smtClean="0"/>
              <a:t>TRANSICIÓN AGROECOLÓGICA Y SOBERANÍA ALIMENTARIA</a:t>
            </a:r>
            <a:endParaRPr lang="es-ES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441" y="2175847"/>
            <a:ext cx="16807116" cy="6140142"/>
          </a:xfrm>
        </p:spPr>
        <p:txBody>
          <a:bodyPr/>
          <a:lstStyle/>
          <a:p>
            <a:pPr marL="540000" algn="ctr" rtl="0"/>
            <a:r>
              <a:rPr lang="ca-ES-valencia" b="0" i="1" dirty="0" smtClean="0"/>
              <a:t>“Els </a:t>
            </a:r>
            <a:r>
              <a:rPr lang="ca-ES-valencia" b="0" i="1" dirty="0"/>
              <a:t>pobles i les ciutats que tinguin un respecte cap al manteniment de l’espai agrari i cap a la pagesia que produeix els aliments i té cura del paisatge, que tenen consciència que el valor del menjar no és el preu que es paga pels aliments sinó del que costa produir-los i dels beneficis que generen (socials, ambientals , paisatgístics, etc.), els pobles i les ciutats que entenen l’alimentació com un dret (deure) de la ciutadania, i en conseqüència l’incorporen a la política pública local, seran amb tota seguretat els que podran afrontar millor futurs escenaris d’emergència climàtica i </a:t>
            </a:r>
            <a:r>
              <a:rPr lang="ca-ES-valencia" b="0" i="1" dirty="0" smtClean="0"/>
              <a:t>alimentària.”</a:t>
            </a:r>
            <a:endParaRPr lang="ca-ES-valencia" b="0" dirty="0"/>
          </a:p>
          <a:p>
            <a:pPr rtl="0"/>
            <a:r>
              <a:rPr lang="ca-ES-valencia" b="0" dirty="0"/>
              <a:t/>
            </a:r>
            <a:br>
              <a:rPr lang="ca-ES-valencia" b="0" dirty="0"/>
            </a:br>
            <a:r>
              <a:rPr lang="ca-ES-valencia" b="0" dirty="0"/>
              <a:t/>
            </a:r>
            <a:br>
              <a:rPr lang="ca-ES-valencia" b="0" dirty="0"/>
            </a:br>
            <a:endParaRPr lang="ca-ES-valencia" b="0" dirty="0"/>
          </a:p>
          <a:p>
            <a:pPr rtl="0"/>
            <a:r>
              <a:rPr lang="ca-ES-valencia" b="0" dirty="0"/>
              <a:t>Josep Montasell, Sònia Callau i Anna </a:t>
            </a:r>
            <a:r>
              <a:rPr lang="ca-ES-valencia" b="0" dirty="0" smtClean="0"/>
              <a:t>Roca</a:t>
            </a:r>
          </a:p>
          <a:p>
            <a:pPr rtl="0"/>
            <a:endParaRPr lang="ca-ES-valencia" b="0" dirty="0" smtClean="0"/>
          </a:p>
          <a:p>
            <a:pPr rtl="0"/>
            <a:r>
              <a:rPr lang="ca-ES-valencia" b="0" i="1" dirty="0" smtClean="0">
                <a:hlinkClick r:id="rId2" action="ppaction://hlinkfile"/>
              </a:rPr>
              <a:t>ALIMENTEM BARCELONA, Guia pràctica per impulsar estratègies alimentèries locals</a:t>
            </a:r>
            <a:endParaRPr lang="ca-ES-valencia" b="0" i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12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055" y="707165"/>
            <a:ext cx="873234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4" dirty="0">
                <a:latin typeface="Tahoma"/>
                <a:cs typeface="Tahoma"/>
              </a:rPr>
              <a:t>Principales</a:t>
            </a:r>
            <a:r>
              <a:rPr sz="3600" spc="-200" dirty="0">
                <a:latin typeface="Tahoma"/>
                <a:cs typeface="Tahoma"/>
              </a:rPr>
              <a:t> </a:t>
            </a:r>
            <a:r>
              <a:rPr sz="3600" spc="190" dirty="0">
                <a:latin typeface="Tahoma"/>
                <a:cs typeface="Tahoma"/>
              </a:rPr>
              <a:t>retos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y</a:t>
            </a:r>
            <a:r>
              <a:rPr sz="3600" spc="-200" dirty="0">
                <a:latin typeface="Tahoma"/>
                <a:cs typeface="Tahoma"/>
              </a:rPr>
              <a:t> </a:t>
            </a:r>
            <a:r>
              <a:rPr sz="3600" spc="235" dirty="0">
                <a:latin typeface="Tahoma"/>
                <a:cs typeface="Tahoma"/>
              </a:rPr>
              <a:t>aprendizajes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6200" y="2017594"/>
            <a:ext cx="1821180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900" b="1" spc="30" dirty="0">
                <a:latin typeface="Tahoma"/>
                <a:cs typeface="Tahoma"/>
              </a:rPr>
              <a:t>Dificultades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25" dirty="0">
                <a:latin typeface="Tahoma"/>
                <a:cs typeface="Tahoma"/>
              </a:rPr>
              <a:t>para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25" dirty="0">
                <a:latin typeface="Tahoma"/>
                <a:cs typeface="Tahoma"/>
              </a:rPr>
              <a:t>involucrar</a:t>
            </a:r>
            <a:r>
              <a:rPr lang="es-ES" sz="2900" b="1" spc="-135" dirty="0">
                <a:latin typeface="Tahoma"/>
                <a:cs typeface="Tahoma"/>
              </a:rPr>
              <a:t> </a:t>
            </a:r>
            <a:r>
              <a:rPr lang="es-ES" sz="2900" b="1" spc="20" dirty="0">
                <a:latin typeface="Tahoma"/>
                <a:cs typeface="Tahoma"/>
              </a:rPr>
              <a:t>al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25" dirty="0">
                <a:latin typeface="Tahoma"/>
                <a:cs typeface="Tahoma"/>
              </a:rPr>
              <a:t>sector</a:t>
            </a:r>
            <a:r>
              <a:rPr lang="es-ES" sz="2900" b="1" spc="-135" dirty="0">
                <a:latin typeface="Tahoma"/>
                <a:cs typeface="Tahoma"/>
              </a:rPr>
              <a:t> </a:t>
            </a:r>
            <a:r>
              <a:rPr lang="es-ES" sz="2900" b="1" spc="50" dirty="0">
                <a:latin typeface="Tahoma"/>
                <a:cs typeface="Tahoma"/>
              </a:rPr>
              <a:t>productivo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40" dirty="0">
                <a:latin typeface="Tahoma"/>
                <a:cs typeface="Tahoma"/>
              </a:rPr>
              <a:t>local</a:t>
            </a:r>
            <a:r>
              <a:rPr lang="es-ES" sz="2900" b="1" spc="-135" dirty="0">
                <a:latin typeface="Tahoma"/>
                <a:cs typeface="Tahoma"/>
              </a:rPr>
              <a:t> </a:t>
            </a:r>
            <a:r>
              <a:rPr lang="es-ES" sz="2900" b="1" spc="-5" dirty="0">
                <a:latin typeface="Tahoma"/>
                <a:cs typeface="Tahoma"/>
              </a:rPr>
              <a:t>"saturados"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75" dirty="0">
                <a:latin typeface="Tahoma"/>
                <a:cs typeface="Tahoma"/>
              </a:rPr>
              <a:t>de</a:t>
            </a:r>
            <a:r>
              <a:rPr lang="es-ES" sz="2900" b="1" spc="-135" dirty="0">
                <a:latin typeface="Tahoma"/>
                <a:cs typeface="Tahoma"/>
              </a:rPr>
              <a:t> </a:t>
            </a:r>
            <a:r>
              <a:rPr lang="es-ES" sz="2900" b="1" spc="10" dirty="0">
                <a:latin typeface="Tahoma"/>
                <a:cs typeface="Tahoma"/>
              </a:rPr>
              <a:t>procesos</a:t>
            </a:r>
            <a:endParaRPr lang="es-ES" sz="2900" dirty="0">
              <a:latin typeface="Tahoma"/>
              <a:cs typeface="Tahoma"/>
            </a:endParaRPr>
          </a:p>
          <a:p>
            <a:r>
              <a:rPr lang="es-ES" sz="2100" spc="210" dirty="0" smtClean="0">
                <a:latin typeface="Tahoma"/>
                <a:cs typeface="Tahoma"/>
              </a:rPr>
              <a:t>	Ejemplo</a:t>
            </a:r>
            <a:r>
              <a:rPr lang="es-ES" sz="2100" spc="-114" dirty="0" smtClean="0">
                <a:latin typeface="Tahoma"/>
                <a:cs typeface="Tahoma"/>
              </a:rPr>
              <a:t> </a:t>
            </a:r>
            <a:r>
              <a:rPr lang="es-ES" sz="2100" spc="180" dirty="0">
                <a:latin typeface="Tahoma"/>
                <a:cs typeface="Tahoma"/>
              </a:rPr>
              <a:t>buenas</a:t>
            </a:r>
            <a:r>
              <a:rPr lang="es-ES" sz="2100" spc="-110" dirty="0">
                <a:latin typeface="Tahoma"/>
                <a:cs typeface="Tahoma"/>
              </a:rPr>
              <a:t> </a:t>
            </a:r>
            <a:r>
              <a:rPr lang="es-ES" sz="2100" spc="110" dirty="0">
                <a:latin typeface="Tahoma"/>
                <a:cs typeface="Tahoma"/>
              </a:rPr>
              <a:t>prácticas: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200" dirty="0" err="1">
                <a:latin typeface="Tahoma"/>
                <a:cs typeface="Tahoma"/>
              </a:rPr>
              <a:t>Mans</a:t>
            </a:r>
            <a:r>
              <a:rPr lang="es-ES" sz="2100" spc="-110" dirty="0">
                <a:latin typeface="Tahoma"/>
                <a:cs typeface="Tahoma"/>
              </a:rPr>
              <a:t> </a:t>
            </a:r>
            <a:r>
              <a:rPr lang="es-ES" sz="2100" spc="145" dirty="0">
                <a:latin typeface="Tahoma"/>
                <a:cs typeface="Tahoma"/>
              </a:rPr>
              <a:t>a</a:t>
            </a:r>
            <a:r>
              <a:rPr lang="es-ES" sz="2100" spc="-110" dirty="0">
                <a:latin typeface="Tahoma"/>
                <a:cs typeface="Tahoma"/>
              </a:rPr>
              <a:t> </a:t>
            </a:r>
            <a:r>
              <a:rPr lang="es-ES" sz="2100" spc="160" dirty="0" err="1" smtClean="0">
                <a:latin typeface="Tahoma"/>
                <a:cs typeface="Tahoma"/>
              </a:rPr>
              <a:t>l'Horta</a:t>
            </a:r>
            <a:r>
              <a:rPr lang="es-ES" sz="2100" spc="160" dirty="0" smtClean="0">
                <a:latin typeface="Tahoma"/>
                <a:cs typeface="Tahoma"/>
              </a:rPr>
              <a:t> (</a:t>
            </a:r>
            <a:r>
              <a:rPr lang="es-ES" sz="2100" spc="160" dirty="0">
                <a:latin typeface="Tahoma"/>
                <a:cs typeface="Tahoma"/>
              </a:rPr>
              <a:t>ENFOQUE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90" dirty="0">
                <a:latin typeface="Tahoma"/>
                <a:cs typeface="Tahoma"/>
              </a:rPr>
              <a:t>TERRITORIAL)</a:t>
            </a:r>
            <a:r>
              <a:rPr lang="es-ES" sz="2100" spc="-110" dirty="0">
                <a:latin typeface="Tahoma"/>
                <a:cs typeface="Tahoma"/>
              </a:rPr>
              <a:t> </a:t>
            </a:r>
            <a:r>
              <a:rPr lang="es-ES" sz="2100" spc="130" dirty="0">
                <a:latin typeface="Tahoma"/>
                <a:cs typeface="Tahoma"/>
              </a:rPr>
              <a:t>i</a:t>
            </a:r>
            <a:r>
              <a:rPr lang="es-ES" sz="2100" spc="-110" dirty="0">
                <a:latin typeface="Tahoma"/>
                <a:cs typeface="Tahoma"/>
              </a:rPr>
              <a:t> </a:t>
            </a:r>
            <a:r>
              <a:rPr lang="es-ES" sz="2100" spc="170" dirty="0" err="1" smtClean="0">
                <a:latin typeface="Tahoma"/>
                <a:cs typeface="Tahoma"/>
              </a:rPr>
              <a:t>Horta_Cuina</a:t>
            </a:r>
            <a:r>
              <a:rPr lang="es-ES" sz="2100" spc="170" dirty="0" smtClean="0">
                <a:latin typeface="Tahoma"/>
                <a:cs typeface="Tahoma"/>
              </a:rPr>
              <a:t>(ENFOQUE</a:t>
            </a:r>
            <a:r>
              <a:rPr lang="es-ES" sz="2100" spc="-114" dirty="0" smtClean="0">
                <a:latin typeface="Tahoma"/>
                <a:cs typeface="Tahoma"/>
              </a:rPr>
              <a:t> </a:t>
            </a:r>
            <a:r>
              <a:rPr lang="es-ES" sz="2100" spc="85" dirty="0">
                <a:latin typeface="Tahoma"/>
                <a:cs typeface="Tahoma"/>
              </a:rPr>
              <a:t>TEMÁTICO</a:t>
            </a:r>
            <a:r>
              <a:rPr lang="es-ES" sz="2100" spc="85" dirty="0" smtClean="0">
                <a:latin typeface="Tahoma"/>
                <a:cs typeface="Tahoma"/>
              </a:rPr>
              <a:t>).</a:t>
            </a:r>
          </a:p>
          <a:p>
            <a:pPr marR="1059180">
              <a:buFont typeface="Arial" panose="020B0604020202020204" pitchFamily="34" charset="0"/>
              <a:buChar char="•"/>
            </a:pPr>
            <a:r>
              <a:rPr lang="es-ES" sz="2900" b="1" spc="-10" dirty="0" smtClean="0">
                <a:latin typeface="Tahoma"/>
                <a:cs typeface="Tahoma"/>
              </a:rPr>
              <a:t>Mejorar</a:t>
            </a:r>
            <a:r>
              <a:rPr lang="es-ES" sz="2900" b="1" spc="-135" dirty="0" smtClean="0">
                <a:latin typeface="Tahoma"/>
                <a:cs typeface="Tahoma"/>
              </a:rPr>
              <a:t> </a:t>
            </a:r>
            <a:r>
              <a:rPr lang="es-ES" sz="2900" b="1" spc="20" dirty="0">
                <a:latin typeface="Tahoma"/>
                <a:cs typeface="Tahoma"/>
              </a:rPr>
              <a:t>la</a:t>
            </a:r>
            <a:r>
              <a:rPr lang="es-ES" sz="2900" b="1" spc="-135" dirty="0">
                <a:latin typeface="Tahoma"/>
                <a:cs typeface="Tahoma"/>
              </a:rPr>
              <a:t> </a:t>
            </a:r>
            <a:r>
              <a:rPr lang="es-ES" sz="2900" b="1" spc="45" dirty="0">
                <a:latin typeface="Tahoma"/>
                <a:cs typeface="Tahoma"/>
              </a:rPr>
              <a:t>coordinación</a:t>
            </a:r>
            <a:r>
              <a:rPr lang="es-ES" sz="2900" b="1" spc="-135" dirty="0">
                <a:latin typeface="Tahoma"/>
                <a:cs typeface="Tahoma"/>
              </a:rPr>
              <a:t> </a:t>
            </a:r>
            <a:r>
              <a:rPr lang="es-ES" sz="2900" b="1" spc="35" dirty="0" err="1">
                <a:latin typeface="Tahoma"/>
                <a:cs typeface="Tahoma"/>
              </a:rPr>
              <a:t>intramunicipal</a:t>
            </a:r>
            <a:r>
              <a:rPr lang="es-ES" sz="2900" b="1" spc="35" dirty="0" smtClean="0">
                <a:latin typeface="Tahoma"/>
                <a:cs typeface="Tahoma"/>
              </a:rPr>
              <a:t>.</a:t>
            </a:r>
          </a:p>
          <a:p>
            <a:pPr marR="1059180"/>
            <a:r>
              <a:rPr lang="es-ES" sz="2100" b="1" spc="-135" dirty="0" smtClean="0">
                <a:latin typeface="Tahoma"/>
                <a:cs typeface="Tahoma"/>
              </a:rPr>
              <a:t>	</a:t>
            </a:r>
            <a:r>
              <a:rPr lang="es-ES" sz="2100" spc="-15" dirty="0" smtClean="0">
                <a:latin typeface="Tahoma"/>
                <a:cs typeface="Tahoma"/>
              </a:rPr>
              <a:t>Las</a:t>
            </a:r>
            <a:r>
              <a:rPr lang="es-ES" sz="2100" spc="-135" dirty="0" smtClean="0">
                <a:latin typeface="Tahoma"/>
                <a:cs typeface="Tahoma"/>
              </a:rPr>
              <a:t> </a:t>
            </a:r>
            <a:r>
              <a:rPr lang="es-ES" sz="2100" spc="55" dirty="0">
                <a:latin typeface="Tahoma"/>
                <a:cs typeface="Tahoma"/>
              </a:rPr>
              <a:t>competencias</a:t>
            </a:r>
            <a:r>
              <a:rPr lang="es-ES" sz="2100" spc="-135" dirty="0">
                <a:latin typeface="Tahoma"/>
                <a:cs typeface="Tahoma"/>
              </a:rPr>
              <a:t> </a:t>
            </a:r>
            <a:r>
              <a:rPr lang="es-ES" sz="2100" spc="75" dirty="0">
                <a:latin typeface="Tahoma"/>
                <a:cs typeface="Tahoma"/>
              </a:rPr>
              <a:t>de</a:t>
            </a:r>
            <a:r>
              <a:rPr lang="es-ES" sz="2100" spc="-135" dirty="0">
                <a:latin typeface="Tahoma"/>
                <a:cs typeface="Tahoma"/>
              </a:rPr>
              <a:t> </a:t>
            </a:r>
            <a:r>
              <a:rPr lang="es-ES" sz="2100" spc="75" dirty="0">
                <a:latin typeface="Tahoma"/>
                <a:cs typeface="Tahoma"/>
              </a:rPr>
              <a:t>muchos</a:t>
            </a:r>
            <a:r>
              <a:rPr lang="es-ES" sz="2100" spc="-135" dirty="0">
                <a:latin typeface="Tahoma"/>
                <a:cs typeface="Tahoma"/>
              </a:rPr>
              <a:t> </a:t>
            </a:r>
            <a:r>
              <a:rPr lang="es-ES" sz="2100" spc="35" dirty="0">
                <a:latin typeface="Tahoma"/>
                <a:cs typeface="Tahoma"/>
              </a:rPr>
              <a:t>proyectos</a:t>
            </a:r>
            <a:r>
              <a:rPr lang="es-ES" sz="2100" spc="-135" dirty="0">
                <a:latin typeface="Tahoma"/>
                <a:cs typeface="Tahoma"/>
              </a:rPr>
              <a:t> </a:t>
            </a:r>
            <a:r>
              <a:rPr lang="es-ES" sz="2100" spc="50" dirty="0">
                <a:latin typeface="Tahoma"/>
                <a:cs typeface="Tahoma"/>
              </a:rPr>
              <a:t>ambiciosos</a:t>
            </a:r>
            <a:r>
              <a:rPr lang="es-ES" sz="2100" spc="-135" dirty="0">
                <a:latin typeface="Tahoma"/>
                <a:cs typeface="Tahoma"/>
              </a:rPr>
              <a:t> </a:t>
            </a:r>
            <a:r>
              <a:rPr lang="es-ES" sz="2100" spc="70" dirty="0">
                <a:latin typeface="Tahoma"/>
                <a:cs typeface="Tahoma"/>
              </a:rPr>
              <a:t>dependen</a:t>
            </a:r>
            <a:r>
              <a:rPr lang="es-ES" sz="2100" spc="-135" dirty="0">
                <a:latin typeface="Tahoma"/>
                <a:cs typeface="Tahoma"/>
              </a:rPr>
              <a:t> </a:t>
            </a:r>
            <a:r>
              <a:rPr lang="es-ES" sz="2100" spc="75" dirty="0">
                <a:latin typeface="Tahoma"/>
                <a:cs typeface="Tahoma"/>
              </a:rPr>
              <a:t>de </a:t>
            </a:r>
            <a:r>
              <a:rPr lang="es-ES" sz="2100" spc="-670" dirty="0">
                <a:latin typeface="Tahoma"/>
                <a:cs typeface="Tahoma"/>
              </a:rPr>
              <a:t> </a:t>
            </a:r>
            <a:r>
              <a:rPr lang="es-ES" sz="2100" spc="25" dirty="0">
                <a:latin typeface="Tahoma"/>
                <a:cs typeface="Tahoma"/>
              </a:rPr>
              <a:t>diferentes</a:t>
            </a:r>
            <a:r>
              <a:rPr lang="es-ES" sz="2100" spc="-145" dirty="0">
                <a:latin typeface="Tahoma"/>
                <a:cs typeface="Tahoma"/>
              </a:rPr>
              <a:t> </a:t>
            </a:r>
            <a:r>
              <a:rPr lang="es-ES" sz="2100" spc="20" dirty="0">
                <a:latin typeface="Tahoma"/>
                <a:cs typeface="Tahoma"/>
              </a:rPr>
              <a:t>delegaciones,</a:t>
            </a:r>
            <a:r>
              <a:rPr lang="es-ES" sz="2100" spc="-145" dirty="0">
                <a:latin typeface="Tahoma"/>
                <a:cs typeface="Tahoma"/>
              </a:rPr>
              <a:t> </a:t>
            </a:r>
            <a:r>
              <a:rPr lang="es-ES" sz="2100" spc="60" dirty="0">
                <a:latin typeface="Tahoma"/>
                <a:cs typeface="Tahoma"/>
              </a:rPr>
              <a:t>no</a:t>
            </a:r>
            <a:r>
              <a:rPr lang="es-ES" sz="2100" spc="-145" dirty="0">
                <a:latin typeface="Tahoma"/>
                <a:cs typeface="Tahoma"/>
              </a:rPr>
              <a:t> </a:t>
            </a:r>
            <a:r>
              <a:rPr lang="es-ES" sz="2100" spc="30" dirty="0">
                <a:latin typeface="Tahoma"/>
                <a:cs typeface="Tahoma"/>
              </a:rPr>
              <a:t>solo</a:t>
            </a:r>
            <a:r>
              <a:rPr lang="es-ES" sz="2100" spc="-145" dirty="0">
                <a:latin typeface="Tahoma"/>
                <a:cs typeface="Tahoma"/>
              </a:rPr>
              <a:t> </a:t>
            </a:r>
            <a:r>
              <a:rPr lang="es-ES" sz="2100" spc="75" dirty="0">
                <a:latin typeface="Tahoma"/>
                <a:cs typeface="Tahoma"/>
              </a:rPr>
              <a:t>de</a:t>
            </a:r>
            <a:r>
              <a:rPr lang="es-ES" sz="2100" spc="-145" dirty="0">
                <a:latin typeface="Tahoma"/>
                <a:cs typeface="Tahoma"/>
              </a:rPr>
              <a:t> </a:t>
            </a:r>
            <a:r>
              <a:rPr lang="es-ES" sz="2100" spc="40" dirty="0">
                <a:latin typeface="Tahoma"/>
                <a:cs typeface="Tahoma"/>
              </a:rPr>
              <a:t>Agricultura</a:t>
            </a:r>
            <a:r>
              <a:rPr lang="es-ES" sz="2100" spc="-145" dirty="0">
                <a:latin typeface="Tahoma"/>
                <a:cs typeface="Tahoma"/>
              </a:rPr>
              <a:t> </a:t>
            </a:r>
            <a:r>
              <a:rPr lang="es-ES" sz="2100" spc="10" dirty="0">
                <a:latin typeface="Tahoma"/>
                <a:cs typeface="Tahoma"/>
              </a:rPr>
              <a:t>y</a:t>
            </a:r>
            <a:r>
              <a:rPr lang="es-ES" sz="2100" spc="-145" dirty="0">
                <a:latin typeface="Tahoma"/>
                <a:cs typeface="Tahoma"/>
              </a:rPr>
              <a:t> </a:t>
            </a:r>
            <a:r>
              <a:rPr lang="es-ES" sz="2100" spc="45" dirty="0" smtClean="0">
                <a:latin typeface="Tahoma"/>
                <a:cs typeface="Tahoma"/>
              </a:rPr>
              <a:t>Alimentación.</a:t>
            </a:r>
            <a:endParaRPr lang="es-ES" sz="2100" dirty="0" smtClean="0">
              <a:latin typeface="Tahoma"/>
              <a:cs typeface="Tahoma"/>
            </a:endParaRPr>
          </a:p>
          <a:p>
            <a:pPr marR="1059180"/>
            <a:r>
              <a:rPr lang="es-ES" sz="2100" spc="190" dirty="0" smtClean="0">
                <a:latin typeface="Tahoma"/>
                <a:cs typeface="Tahoma"/>
              </a:rPr>
              <a:t>	Ejemplos</a:t>
            </a:r>
            <a:r>
              <a:rPr lang="es-ES" sz="2100" spc="-120" dirty="0" smtClean="0">
                <a:latin typeface="Tahoma"/>
                <a:cs typeface="Tahoma"/>
              </a:rPr>
              <a:t> </a:t>
            </a:r>
            <a:r>
              <a:rPr lang="es-ES" sz="2100" spc="65" dirty="0">
                <a:latin typeface="Tahoma"/>
                <a:cs typeface="Tahoma"/>
              </a:rPr>
              <a:t>clave: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195" dirty="0">
                <a:latin typeface="Tahoma"/>
                <a:cs typeface="Tahoma"/>
              </a:rPr>
              <a:t>Comedores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30" dirty="0">
                <a:latin typeface="Tahoma"/>
                <a:cs typeface="Tahoma"/>
              </a:rPr>
              <a:t>escolares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220" dirty="0">
                <a:latin typeface="Tahoma"/>
                <a:cs typeface="Tahoma"/>
              </a:rPr>
              <a:t>depende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220" dirty="0">
                <a:latin typeface="Tahoma"/>
                <a:cs typeface="Tahoma"/>
              </a:rPr>
              <a:t>de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70" dirty="0">
                <a:latin typeface="Tahoma"/>
                <a:cs typeface="Tahoma"/>
              </a:rPr>
              <a:t>Educación,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185" dirty="0">
                <a:latin typeface="Tahoma"/>
                <a:cs typeface="Tahoma"/>
              </a:rPr>
              <a:t>Mercados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75" dirty="0">
                <a:latin typeface="Tahoma"/>
                <a:cs typeface="Tahoma"/>
              </a:rPr>
              <a:t>Agroecológicos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220" dirty="0">
                <a:latin typeface="Tahoma"/>
                <a:cs typeface="Tahoma"/>
              </a:rPr>
              <a:t>de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160" dirty="0" smtClean="0">
                <a:latin typeface="Tahoma"/>
                <a:cs typeface="Tahoma"/>
              </a:rPr>
              <a:t>Comercio, Promoción de 	la Salud de Sanidad,</a:t>
            </a:r>
            <a:r>
              <a:rPr lang="es-ES" sz="2100" spc="-120" dirty="0" smtClean="0">
                <a:latin typeface="Tahoma"/>
                <a:cs typeface="Tahoma"/>
              </a:rPr>
              <a:t> </a:t>
            </a:r>
            <a:r>
              <a:rPr lang="es-ES" sz="2100" spc="-10" dirty="0">
                <a:latin typeface="Tahoma"/>
                <a:cs typeface="Tahoma"/>
              </a:rPr>
              <a:t>etc</a:t>
            </a:r>
            <a:r>
              <a:rPr lang="es-ES" sz="2100" spc="-10" dirty="0" smtClean="0">
                <a:latin typeface="Tahoma"/>
                <a:cs typeface="Tahoma"/>
              </a:rPr>
              <a:t>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900" b="1" spc="75" dirty="0" smtClean="0">
                <a:latin typeface="Tahoma"/>
                <a:cs typeface="Tahoma"/>
              </a:rPr>
              <a:t>Adecuada</a:t>
            </a:r>
            <a:r>
              <a:rPr lang="es-ES" sz="2900" b="1" spc="-140" dirty="0" smtClean="0">
                <a:latin typeface="Tahoma"/>
                <a:cs typeface="Tahoma"/>
              </a:rPr>
              <a:t> </a:t>
            </a:r>
            <a:r>
              <a:rPr lang="es-ES" sz="2900" b="1" spc="20" dirty="0">
                <a:latin typeface="Tahoma"/>
                <a:cs typeface="Tahoma"/>
              </a:rPr>
              <a:t>escala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75" dirty="0">
                <a:latin typeface="Tahoma"/>
                <a:cs typeface="Tahoma"/>
              </a:rPr>
              <a:t>de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15" dirty="0">
                <a:latin typeface="Tahoma"/>
                <a:cs typeface="Tahoma"/>
              </a:rPr>
              <a:t>intervención.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200" dirty="0">
                <a:latin typeface="Tahoma"/>
                <a:cs typeface="Tahoma"/>
              </a:rPr>
              <a:t>A</a:t>
            </a:r>
            <a:r>
              <a:rPr lang="es-ES" sz="2900" b="1" spc="-135" dirty="0">
                <a:latin typeface="Tahoma"/>
                <a:cs typeface="Tahoma"/>
              </a:rPr>
              <a:t> </a:t>
            </a:r>
            <a:r>
              <a:rPr lang="es-ES" sz="2900" b="1" spc="15" dirty="0">
                <a:latin typeface="Tahoma"/>
                <a:cs typeface="Tahoma"/>
              </a:rPr>
              <a:t>veces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60" dirty="0">
                <a:latin typeface="Tahoma"/>
                <a:cs typeface="Tahoma"/>
              </a:rPr>
              <a:t>no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5" dirty="0">
                <a:latin typeface="Tahoma"/>
                <a:cs typeface="Tahoma"/>
              </a:rPr>
              <a:t>es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40" dirty="0">
                <a:latin typeface="Tahoma"/>
                <a:cs typeface="Tahoma"/>
              </a:rPr>
              <a:t>municipal,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25" dirty="0">
                <a:latin typeface="Tahoma"/>
                <a:cs typeface="Tahoma"/>
              </a:rPr>
              <a:t>mejor</a:t>
            </a:r>
            <a:r>
              <a:rPr lang="es-ES" sz="2900" b="1" spc="-135" dirty="0">
                <a:latin typeface="Tahoma"/>
                <a:cs typeface="Tahoma"/>
              </a:rPr>
              <a:t> </a:t>
            </a:r>
            <a:r>
              <a:rPr lang="es-ES" sz="2900" b="1" spc="40" dirty="0">
                <a:latin typeface="Tahoma"/>
                <a:cs typeface="Tahoma"/>
              </a:rPr>
              <a:t>una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20" dirty="0">
                <a:latin typeface="Tahoma"/>
                <a:cs typeface="Tahoma"/>
              </a:rPr>
              <a:t>escala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5" dirty="0">
                <a:latin typeface="Tahoma"/>
                <a:cs typeface="Tahoma"/>
              </a:rPr>
              <a:t>superior</a:t>
            </a:r>
            <a:r>
              <a:rPr lang="es-ES" sz="2900" b="1" spc="5" dirty="0" smtClean="0">
                <a:latin typeface="Tahoma"/>
                <a:cs typeface="Tahoma"/>
              </a:rPr>
              <a:t>.</a:t>
            </a:r>
          </a:p>
          <a:p>
            <a:r>
              <a:rPr lang="es-ES" sz="2100" b="1" spc="5" dirty="0">
                <a:latin typeface="Tahoma"/>
                <a:cs typeface="Tahoma"/>
              </a:rPr>
              <a:t>	</a:t>
            </a:r>
            <a:r>
              <a:rPr lang="es-ES" sz="2100" spc="215" dirty="0" smtClean="0">
                <a:latin typeface="Tahoma"/>
                <a:cs typeface="Tahoma"/>
              </a:rPr>
              <a:t>Banco</a:t>
            </a:r>
            <a:r>
              <a:rPr lang="es-ES" sz="2100" spc="-120" dirty="0" smtClean="0">
                <a:latin typeface="Tahoma"/>
                <a:cs typeface="Tahoma"/>
              </a:rPr>
              <a:t> </a:t>
            </a:r>
            <a:r>
              <a:rPr lang="es-ES" sz="2100" spc="220" dirty="0">
                <a:latin typeface="Tahoma"/>
                <a:cs typeface="Tahoma"/>
              </a:rPr>
              <a:t>de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85" dirty="0">
                <a:latin typeface="Tahoma"/>
                <a:cs typeface="Tahoma"/>
              </a:rPr>
              <a:t>Tierras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165" dirty="0" smtClean="0">
                <a:latin typeface="Tahoma"/>
                <a:cs typeface="Tahoma"/>
              </a:rPr>
              <a:t>Municipal: </a:t>
            </a:r>
            <a:r>
              <a:rPr lang="es-ES" sz="2100" spc="114" dirty="0" smtClean="0">
                <a:latin typeface="Tahoma"/>
                <a:cs typeface="Tahoma"/>
              </a:rPr>
              <a:t>transferir</a:t>
            </a:r>
            <a:r>
              <a:rPr lang="es-ES" sz="2100" spc="-120" dirty="0" smtClean="0">
                <a:latin typeface="Tahoma"/>
                <a:cs typeface="Tahoma"/>
              </a:rPr>
              <a:t> </a:t>
            </a:r>
            <a:r>
              <a:rPr lang="es-ES" sz="2100" spc="135" dirty="0">
                <a:latin typeface="Tahoma"/>
                <a:cs typeface="Tahoma"/>
              </a:rPr>
              <a:t>su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215" dirty="0">
                <a:latin typeface="Tahoma"/>
                <a:cs typeface="Tahoma"/>
              </a:rPr>
              <a:t>impulso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45" dirty="0">
                <a:latin typeface="Tahoma"/>
                <a:cs typeface="Tahoma"/>
              </a:rPr>
              <a:t>al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65" dirty="0" err="1">
                <a:latin typeface="Tahoma"/>
                <a:cs typeface="Tahoma"/>
              </a:rPr>
              <a:t>Consell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220" dirty="0">
                <a:latin typeface="Tahoma"/>
                <a:cs typeface="Tahoma"/>
              </a:rPr>
              <a:t>de </a:t>
            </a:r>
            <a:r>
              <a:rPr lang="es-ES" sz="2100" spc="-720" dirty="0">
                <a:latin typeface="Tahoma"/>
                <a:cs typeface="Tahoma"/>
              </a:rPr>
              <a:t> </a:t>
            </a:r>
            <a:r>
              <a:rPr lang="es-ES" sz="2100" spc="95" dirty="0" err="1" smtClean="0">
                <a:latin typeface="Tahoma"/>
                <a:cs typeface="Tahoma"/>
              </a:rPr>
              <a:t>l'Horta</a:t>
            </a:r>
            <a:r>
              <a:rPr lang="es-ES" sz="2100" spc="95" dirty="0" smtClean="0">
                <a:latin typeface="Tahoma"/>
                <a:cs typeface="Tahoma"/>
              </a:rPr>
              <a:t>.</a:t>
            </a:r>
            <a:r>
              <a:rPr lang="es-ES" sz="2100" spc="-135" dirty="0" smtClean="0">
                <a:latin typeface="Tahoma"/>
                <a:cs typeface="Tahoma"/>
              </a:rPr>
              <a:t> D</a:t>
            </a:r>
            <a:r>
              <a:rPr lang="es-ES" sz="2100" spc="180" dirty="0" smtClean="0">
                <a:latin typeface="Tahoma"/>
                <a:cs typeface="Tahoma"/>
              </a:rPr>
              <a:t>imensión </a:t>
            </a:r>
            <a:r>
              <a:rPr lang="es-ES" sz="2100" spc="220" dirty="0" smtClean="0">
                <a:latin typeface="Tahoma"/>
                <a:cs typeface="Tahoma"/>
              </a:rPr>
              <a:t>de</a:t>
            </a:r>
            <a:r>
              <a:rPr lang="es-ES" sz="2100" spc="-130" dirty="0" smtClean="0">
                <a:latin typeface="Tahoma"/>
                <a:cs typeface="Tahoma"/>
              </a:rPr>
              <a:t> </a:t>
            </a:r>
            <a:r>
              <a:rPr lang="es-ES" sz="2100" spc="185" dirty="0">
                <a:latin typeface="Tahoma"/>
                <a:cs typeface="Tahoma"/>
              </a:rPr>
              <a:t>alcance</a:t>
            </a:r>
            <a:r>
              <a:rPr lang="es-ES" sz="2100" spc="-130" dirty="0">
                <a:latin typeface="Tahoma"/>
                <a:cs typeface="Tahoma"/>
              </a:rPr>
              <a:t> </a:t>
            </a:r>
            <a:r>
              <a:rPr lang="es-ES" sz="2100" spc="160" dirty="0">
                <a:latin typeface="Tahoma"/>
                <a:cs typeface="Tahoma"/>
              </a:rPr>
              <a:t>comarcal</a:t>
            </a:r>
            <a:r>
              <a:rPr lang="es-ES" sz="2100" spc="160" dirty="0" smtClean="0">
                <a:latin typeface="Tahoma"/>
                <a:cs typeface="Tahoma"/>
              </a:rPr>
              <a:t>.</a:t>
            </a:r>
          </a:p>
          <a:p>
            <a:pPr marR="1376045">
              <a:buFont typeface="Arial" panose="020B0604020202020204" pitchFamily="34" charset="0"/>
              <a:buChar char="•"/>
            </a:pPr>
            <a:r>
              <a:rPr lang="es-ES" sz="2900" b="1" dirty="0" smtClean="0">
                <a:latin typeface="Tahoma"/>
                <a:cs typeface="Tahoma"/>
              </a:rPr>
              <a:t>Los</a:t>
            </a:r>
            <a:r>
              <a:rPr lang="es-ES" sz="2900" b="1" spc="-145" dirty="0" smtClean="0">
                <a:latin typeface="Tahoma"/>
                <a:cs typeface="Tahoma"/>
              </a:rPr>
              <a:t> </a:t>
            </a:r>
            <a:r>
              <a:rPr lang="es-ES" sz="2900" b="1" spc="30" dirty="0">
                <a:latin typeface="Tahoma"/>
                <a:cs typeface="Tahoma"/>
              </a:rPr>
              <a:t>espacios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75" dirty="0">
                <a:latin typeface="Tahoma"/>
                <a:cs typeface="Tahoma"/>
              </a:rPr>
              <a:t>de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40" dirty="0">
                <a:latin typeface="Tahoma"/>
                <a:cs typeface="Tahoma"/>
              </a:rPr>
              <a:t>gobernanza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35" dirty="0">
                <a:latin typeface="Tahoma"/>
                <a:cs typeface="Tahoma"/>
              </a:rPr>
              <a:t>necesitan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70" dirty="0">
                <a:latin typeface="Tahoma"/>
                <a:cs typeface="Tahoma"/>
              </a:rPr>
              <a:t>tiempo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25" dirty="0">
                <a:latin typeface="Tahoma"/>
                <a:cs typeface="Tahoma"/>
              </a:rPr>
              <a:t>para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20" dirty="0">
                <a:latin typeface="Tahoma"/>
                <a:cs typeface="Tahoma"/>
              </a:rPr>
              <a:t>madurar,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15" dirty="0">
                <a:latin typeface="Tahoma"/>
                <a:cs typeface="Tahoma"/>
              </a:rPr>
              <a:t>generar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35" dirty="0">
                <a:latin typeface="Tahoma"/>
                <a:cs typeface="Tahoma"/>
              </a:rPr>
              <a:t>confianzas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10" dirty="0">
                <a:latin typeface="Tahoma"/>
                <a:cs typeface="Tahoma"/>
              </a:rPr>
              <a:t>y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55" dirty="0">
                <a:latin typeface="Tahoma"/>
                <a:cs typeface="Tahoma"/>
              </a:rPr>
              <a:t>dinámicas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75" dirty="0">
                <a:latin typeface="Tahoma"/>
                <a:cs typeface="Tahoma"/>
              </a:rPr>
              <a:t>de</a:t>
            </a:r>
            <a:r>
              <a:rPr lang="es-ES" sz="2900" b="1" spc="-140" dirty="0">
                <a:latin typeface="Tahoma"/>
                <a:cs typeface="Tahoma"/>
              </a:rPr>
              <a:t> </a:t>
            </a:r>
            <a:r>
              <a:rPr lang="es-ES" sz="2900" b="1" spc="10" dirty="0">
                <a:latin typeface="Tahoma"/>
                <a:cs typeface="Tahoma"/>
              </a:rPr>
              <a:t>trabajo </a:t>
            </a:r>
            <a:r>
              <a:rPr lang="es-ES" sz="2900" b="1" spc="-675" dirty="0">
                <a:latin typeface="Tahoma"/>
                <a:cs typeface="Tahoma"/>
              </a:rPr>
              <a:t> </a:t>
            </a:r>
            <a:r>
              <a:rPr lang="es-ES" sz="2900" b="1" spc="5" dirty="0">
                <a:latin typeface="Tahoma"/>
                <a:cs typeface="Tahoma"/>
              </a:rPr>
              <a:t>colectivas</a:t>
            </a:r>
            <a:r>
              <a:rPr lang="es-ES" sz="2900" spc="5" dirty="0">
                <a:latin typeface="Tahoma"/>
                <a:cs typeface="Tahoma"/>
              </a:rPr>
              <a:t>.</a:t>
            </a:r>
            <a:endParaRPr lang="es-ES" sz="2900" dirty="0">
              <a:latin typeface="Tahoma"/>
              <a:cs typeface="Tahoma"/>
            </a:endParaRPr>
          </a:p>
          <a:p>
            <a:pPr marR="1376045"/>
            <a:r>
              <a:rPr lang="es-ES" sz="2100" spc="185" dirty="0" smtClean="0">
                <a:latin typeface="Tahoma"/>
                <a:cs typeface="Tahoma"/>
              </a:rPr>
              <a:t>	El</a:t>
            </a:r>
            <a:r>
              <a:rPr lang="es-ES" sz="2100" spc="-125" dirty="0" smtClean="0">
                <a:latin typeface="Tahoma"/>
                <a:cs typeface="Tahoma"/>
              </a:rPr>
              <a:t> </a:t>
            </a:r>
            <a:r>
              <a:rPr lang="es-ES" sz="2100" spc="165" dirty="0" err="1">
                <a:latin typeface="Tahoma"/>
                <a:cs typeface="Tahoma"/>
              </a:rPr>
              <a:t>Consell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95" dirty="0" err="1">
                <a:latin typeface="Tahoma"/>
                <a:cs typeface="Tahoma"/>
              </a:rPr>
              <a:t>Alimentari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200" dirty="0">
                <a:latin typeface="Tahoma"/>
                <a:cs typeface="Tahoma"/>
              </a:rPr>
              <a:t>ha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85" dirty="0">
                <a:latin typeface="Tahoma"/>
                <a:cs typeface="Tahoma"/>
              </a:rPr>
              <a:t>tardado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229" dirty="0">
                <a:latin typeface="Tahoma"/>
                <a:cs typeface="Tahoma"/>
              </a:rPr>
              <a:t>tiempo</a:t>
            </a:r>
            <a:r>
              <a:rPr lang="es-ES" sz="2100" spc="-125" dirty="0">
                <a:latin typeface="Tahoma"/>
                <a:cs typeface="Tahoma"/>
              </a:rPr>
              <a:t> </a:t>
            </a:r>
            <a:r>
              <a:rPr lang="es-ES" sz="2100" spc="195" dirty="0">
                <a:latin typeface="Tahoma"/>
                <a:cs typeface="Tahoma"/>
              </a:rPr>
              <a:t>en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65" dirty="0">
                <a:latin typeface="Tahoma"/>
                <a:cs typeface="Tahoma"/>
              </a:rPr>
              <a:t>encontrar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200" dirty="0">
                <a:latin typeface="Tahoma"/>
                <a:cs typeface="Tahoma"/>
              </a:rPr>
              <a:t>una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220" dirty="0">
                <a:latin typeface="Tahoma"/>
                <a:cs typeface="Tahoma"/>
              </a:rPr>
              <a:t>dinámica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220" dirty="0">
                <a:latin typeface="Tahoma"/>
                <a:cs typeface="Tahoma"/>
              </a:rPr>
              <a:t>de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45" dirty="0">
                <a:latin typeface="Tahoma"/>
                <a:cs typeface="Tahoma"/>
              </a:rPr>
              <a:t>trabajo</a:t>
            </a:r>
            <a:r>
              <a:rPr lang="es-ES" sz="2100" spc="-125" dirty="0">
                <a:latin typeface="Tahoma"/>
                <a:cs typeface="Tahoma"/>
              </a:rPr>
              <a:t> </a:t>
            </a:r>
            <a:r>
              <a:rPr lang="es-ES" sz="2100" spc="180" dirty="0">
                <a:latin typeface="Tahoma"/>
                <a:cs typeface="Tahoma"/>
              </a:rPr>
              <a:t>acorde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45" dirty="0">
                <a:latin typeface="Tahoma"/>
                <a:cs typeface="Tahoma"/>
              </a:rPr>
              <a:t>a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200" dirty="0">
                <a:latin typeface="Tahoma"/>
                <a:cs typeface="Tahoma"/>
              </a:rPr>
              <a:t>toda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45" dirty="0">
                <a:latin typeface="Tahoma"/>
                <a:cs typeface="Tahoma"/>
              </a:rPr>
              <a:t>la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60" dirty="0">
                <a:latin typeface="Tahoma"/>
                <a:cs typeface="Tahoma"/>
              </a:rPr>
              <a:t>diversidad</a:t>
            </a:r>
            <a:r>
              <a:rPr lang="es-ES" sz="2100" spc="-125" dirty="0">
                <a:latin typeface="Tahoma"/>
                <a:cs typeface="Tahoma"/>
              </a:rPr>
              <a:t> </a:t>
            </a:r>
            <a:r>
              <a:rPr lang="es-ES" sz="2100" spc="220" dirty="0">
                <a:latin typeface="Tahoma"/>
                <a:cs typeface="Tahoma"/>
              </a:rPr>
              <a:t>de </a:t>
            </a:r>
            <a:r>
              <a:rPr lang="es-ES" sz="2100" spc="-715" dirty="0">
                <a:latin typeface="Tahoma"/>
                <a:cs typeface="Tahoma"/>
              </a:rPr>
              <a:t> </a:t>
            </a:r>
            <a:r>
              <a:rPr lang="es-ES" sz="2100" spc="-715" dirty="0" smtClean="0">
                <a:latin typeface="Tahoma"/>
                <a:cs typeface="Tahoma"/>
              </a:rPr>
              <a:t>	</a:t>
            </a:r>
            <a:r>
              <a:rPr lang="es-ES" sz="2100" spc="155" dirty="0" smtClean="0">
                <a:latin typeface="Tahoma"/>
                <a:cs typeface="Tahoma"/>
              </a:rPr>
              <a:t>agentes</a:t>
            </a:r>
            <a:r>
              <a:rPr lang="es-ES" sz="2100" spc="-130" dirty="0" smtClean="0">
                <a:latin typeface="Tahoma"/>
                <a:cs typeface="Tahoma"/>
              </a:rPr>
              <a:t> </a:t>
            </a:r>
            <a:r>
              <a:rPr lang="es-ES" sz="2100" spc="145" dirty="0">
                <a:latin typeface="Tahoma"/>
                <a:cs typeface="Tahoma"/>
              </a:rPr>
              <a:t>(</a:t>
            </a:r>
            <a:r>
              <a:rPr lang="es-ES" sz="2100" spc="145" dirty="0" smtClean="0">
                <a:latin typeface="Tahoma"/>
                <a:cs typeface="Tahoma"/>
              </a:rPr>
              <a:t>entidades</a:t>
            </a:r>
            <a:r>
              <a:rPr lang="es-ES" sz="2100" spc="-130" dirty="0" smtClean="0">
                <a:latin typeface="Tahoma"/>
                <a:cs typeface="Tahoma"/>
              </a:rPr>
              <a:t> </a:t>
            </a:r>
            <a:r>
              <a:rPr lang="es-ES" sz="2100" spc="225" dirty="0">
                <a:latin typeface="Tahoma"/>
                <a:cs typeface="Tahoma"/>
              </a:rPr>
              <a:t>con</a:t>
            </a:r>
            <a:r>
              <a:rPr lang="es-ES" sz="2100" spc="-130" dirty="0">
                <a:latin typeface="Tahoma"/>
                <a:cs typeface="Tahoma"/>
              </a:rPr>
              <a:t> </a:t>
            </a:r>
            <a:r>
              <a:rPr lang="es-ES" sz="2100" spc="130" dirty="0">
                <a:latin typeface="Tahoma"/>
                <a:cs typeface="Tahoma"/>
              </a:rPr>
              <a:t>fuerte</a:t>
            </a:r>
            <a:r>
              <a:rPr lang="es-ES" sz="2100" spc="-125" dirty="0">
                <a:latin typeface="Tahoma"/>
                <a:cs typeface="Tahoma"/>
              </a:rPr>
              <a:t> </a:t>
            </a:r>
            <a:r>
              <a:rPr lang="es-ES" sz="2100" spc="170" dirty="0">
                <a:latin typeface="Tahoma"/>
                <a:cs typeface="Tahoma"/>
              </a:rPr>
              <a:t>cultura</a:t>
            </a:r>
            <a:r>
              <a:rPr lang="es-ES" sz="2100" spc="-130" dirty="0">
                <a:latin typeface="Tahoma"/>
                <a:cs typeface="Tahoma"/>
              </a:rPr>
              <a:t> </a:t>
            </a:r>
            <a:r>
              <a:rPr lang="es-ES" sz="2100" spc="220" dirty="0">
                <a:latin typeface="Tahoma"/>
                <a:cs typeface="Tahoma"/>
              </a:rPr>
              <a:t>de</a:t>
            </a:r>
            <a:r>
              <a:rPr lang="es-ES" sz="2100" spc="-130" dirty="0">
                <a:latin typeface="Tahoma"/>
                <a:cs typeface="Tahoma"/>
              </a:rPr>
              <a:t> </a:t>
            </a:r>
            <a:r>
              <a:rPr lang="es-ES" sz="2100" spc="145" dirty="0">
                <a:latin typeface="Tahoma"/>
                <a:cs typeface="Tahoma"/>
              </a:rPr>
              <a:t>la</a:t>
            </a:r>
            <a:r>
              <a:rPr lang="es-ES" sz="2100" spc="-130" dirty="0">
                <a:latin typeface="Tahoma"/>
                <a:cs typeface="Tahoma"/>
              </a:rPr>
              <a:t> </a:t>
            </a:r>
            <a:r>
              <a:rPr lang="es-ES" sz="2100" spc="155" dirty="0">
                <a:latin typeface="Tahoma"/>
                <a:cs typeface="Tahoma"/>
              </a:rPr>
              <a:t>participación,</a:t>
            </a:r>
            <a:r>
              <a:rPr lang="es-ES" sz="2100" spc="-125" dirty="0">
                <a:latin typeface="Tahoma"/>
                <a:cs typeface="Tahoma"/>
              </a:rPr>
              <a:t> </a:t>
            </a:r>
            <a:r>
              <a:rPr lang="es-ES" sz="2100" spc="125" dirty="0">
                <a:latin typeface="Tahoma"/>
                <a:cs typeface="Tahoma"/>
              </a:rPr>
              <a:t>otras</a:t>
            </a:r>
            <a:r>
              <a:rPr lang="es-ES" sz="2100" spc="-130" dirty="0">
                <a:latin typeface="Tahoma"/>
                <a:cs typeface="Tahoma"/>
              </a:rPr>
              <a:t> </a:t>
            </a:r>
            <a:r>
              <a:rPr lang="es-ES" sz="2100" spc="215" dirty="0">
                <a:latin typeface="Tahoma"/>
                <a:cs typeface="Tahoma"/>
              </a:rPr>
              <a:t>no</a:t>
            </a:r>
            <a:r>
              <a:rPr lang="es-ES" sz="2100" spc="-130" dirty="0">
                <a:latin typeface="Tahoma"/>
                <a:cs typeface="Tahoma"/>
              </a:rPr>
              <a:t> </a:t>
            </a:r>
            <a:r>
              <a:rPr lang="es-ES" sz="2100" spc="180" dirty="0">
                <a:latin typeface="Tahoma"/>
                <a:cs typeface="Tahoma"/>
              </a:rPr>
              <a:t>tanto</a:t>
            </a:r>
            <a:r>
              <a:rPr lang="es-ES" sz="2100" spc="-130" dirty="0">
                <a:latin typeface="Tahoma"/>
                <a:cs typeface="Tahoma"/>
              </a:rPr>
              <a:t> </a:t>
            </a:r>
            <a:r>
              <a:rPr lang="es-ES" sz="2100" spc="190" dirty="0">
                <a:latin typeface="Tahoma"/>
                <a:cs typeface="Tahoma"/>
              </a:rPr>
              <a:t>o</a:t>
            </a:r>
            <a:r>
              <a:rPr lang="es-ES" sz="2100" spc="-125" dirty="0">
                <a:latin typeface="Tahoma"/>
                <a:cs typeface="Tahoma"/>
              </a:rPr>
              <a:t> </a:t>
            </a:r>
            <a:r>
              <a:rPr lang="es-ES" sz="2100" spc="85" dirty="0">
                <a:latin typeface="Tahoma"/>
                <a:cs typeface="Tahoma"/>
              </a:rPr>
              <a:t>nada).</a:t>
            </a:r>
          </a:p>
          <a:p>
            <a:pPr marR="1376045"/>
            <a:r>
              <a:rPr lang="es-ES" sz="2100" spc="160" dirty="0" smtClean="0">
                <a:latin typeface="Tahoma"/>
                <a:cs typeface="Tahoma"/>
              </a:rPr>
              <a:t>	Importancia</a:t>
            </a:r>
            <a:r>
              <a:rPr lang="es-ES" sz="2100" spc="-120" dirty="0" smtClean="0">
                <a:latin typeface="Tahoma"/>
                <a:cs typeface="Tahoma"/>
              </a:rPr>
              <a:t> </a:t>
            </a:r>
            <a:r>
              <a:rPr lang="es-ES" sz="2100" spc="204" dirty="0">
                <a:latin typeface="Tahoma"/>
                <a:cs typeface="Tahoma"/>
              </a:rPr>
              <a:t>de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30" dirty="0">
                <a:latin typeface="Tahoma"/>
                <a:cs typeface="Tahoma"/>
              </a:rPr>
              <a:t>arrancar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10" dirty="0">
                <a:latin typeface="Tahoma"/>
                <a:cs typeface="Tahoma"/>
              </a:rPr>
              <a:t>estos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45" dirty="0">
                <a:latin typeface="Tahoma"/>
                <a:cs typeface="Tahoma"/>
              </a:rPr>
              <a:t>proyectos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254" dirty="0">
                <a:latin typeface="Tahoma"/>
                <a:cs typeface="Tahoma"/>
              </a:rPr>
              <a:t>como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35" dirty="0">
                <a:latin typeface="Tahoma"/>
                <a:cs typeface="Tahoma"/>
              </a:rPr>
              <a:t>el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40" dirty="0">
                <a:latin typeface="Tahoma"/>
                <a:cs typeface="Tahoma"/>
              </a:rPr>
              <a:t>CALM,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210" dirty="0">
                <a:latin typeface="Tahoma"/>
                <a:cs typeface="Tahoma"/>
              </a:rPr>
              <a:t>con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80" dirty="0">
                <a:latin typeface="Tahoma"/>
                <a:cs typeface="Tahoma"/>
              </a:rPr>
              <a:t>"frutas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10" dirty="0">
                <a:latin typeface="Tahoma"/>
                <a:cs typeface="Tahoma"/>
              </a:rPr>
              <a:t>maduras",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45" dirty="0">
                <a:latin typeface="Tahoma"/>
                <a:cs typeface="Tahoma"/>
              </a:rPr>
              <a:t>proyectos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25" dirty="0">
                <a:latin typeface="Tahoma"/>
                <a:cs typeface="Tahoma"/>
              </a:rPr>
              <a:t>tractores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204" dirty="0">
                <a:latin typeface="Tahoma"/>
                <a:cs typeface="Tahoma"/>
              </a:rPr>
              <a:t>que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-120" dirty="0" smtClean="0">
                <a:latin typeface="Tahoma"/>
                <a:cs typeface="Tahoma"/>
              </a:rPr>
              <a:t>	</a:t>
            </a:r>
            <a:r>
              <a:rPr lang="es-ES" sz="2100" spc="210" dirty="0" smtClean="0">
                <a:latin typeface="Tahoma"/>
                <a:cs typeface="Tahoma"/>
              </a:rPr>
              <a:t>dinamicen</a:t>
            </a:r>
            <a:r>
              <a:rPr lang="es-ES" sz="2100" spc="-120" dirty="0" smtClean="0">
                <a:latin typeface="Tahoma"/>
                <a:cs typeface="Tahoma"/>
              </a:rPr>
              <a:t> 	</a:t>
            </a:r>
            <a:r>
              <a:rPr lang="es-ES" sz="2100" spc="140" dirty="0" smtClean="0">
                <a:latin typeface="Tahoma"/>
                <a:cs typeface="Tahoma"/>
              </a:rPr>
              <a:t>la </a:t>
            </a:r>
            <a:r>
              <a:rPr lang="es-ES" sz="2100" spc="155" dirty="0" smtClean="0">
                <a:latin typeface="Tahoma"/>
                <a:cs typeface="Tahoma"/>
              </a:rPr>
              <a:t>puesta</a:t>
            </a:r>
            <a:r>
              <a:rPr lang="es-ES" sz="2100" spc="-120" dirty="0" smtClean="0">
                <a:latin typeface="Tahoma"/>
                <a:cs typeface="Tahoma"/>
              </a:rPr>
              <a:t> </a:t>
            </a:r>
            <a:r>
              <a:rPr lang="es-ES" sz="2100" spc="180" dirty="0">
                <a:latin typeface="Tahoma"/>
                <a:cs typeface="Tahoma"/>
              </a:rPr>
              <a:t>en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204" dirty="0">
                <a:latin typeface="Tahoma"/>
                <a:cs typeface="Tahoma"/>
              </a:rPr>
              <a:t>marcha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204" dirty="0">
                <a:latin typeface="Tahoma"/>
                <a:cs typeface="Tahoma"/>
              </a:rPr>
              <a:t>de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10" dirty="0">
                <a:latin typeface="Tahoma"/>
                <a:cs typeface="Tahoma"/>
              </a:rPr>
              <a:t>estos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25" dirty="0">
                <a:latin typeface="Tahoma"/>
                <a:cs typeface="Tahoma"/>
              </a:rPr>
              <a:t>Consejos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70" dirty="0">
                <a:latin typeface="Tahoma"/>
                <a:cs typeface="Tahoma"/>
              </a:rPr>
              <a:t>y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145" dirty="0">
                <a:latin typeface="Tahoma"/>
                <a:cs typeface="Tahoma"/>
              </a:rPr>
              <a:t>visibilicen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35" dirty="0">
                <a:latin typeface="Tahoma"/>
                <a:cs typeface="Tahoma"/>
              </a:rPr>
              <a:t>resultados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35" dirty="0">
                <a:latin typeface="Tahoma"/>
                <a:cs typeface="Tahoma"/>
              </a:rPr>
              <a:t>al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60" dirty="0">
                <a:latin typeface="Tahoma"/>
                <a:cs typeface="Tahoma"/>
              </a:rPr>
              <a:t>corto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20" dirty="0">
                <a:latin typeface="Tahoma"/>
                <a:cs typeface="Tahoma"/>
              </a:rPr>
              <a:t>plazo,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65" dirty="0">
                <a:latin typeface="Tahoma"/>
                <a:cs typeface="Tahoma"/>
              </a:rPr>
              <a:t>mientras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90" dirty="0">
                <a:latin typeface="Tahoma"/>
                <a:cs typeface="Tahoma"/>
              </a:rPr>
              <a:t>se</a:t>
            </a:r>
            <a:r>
              <a:rPr lang="es-ES" sz="2100" spc="-114" dirty="0">
                <a:latin typeface="Tahoma"/>
                <a:cs typeface="Tahoma"/>
              </a:rPr>
              <a:t> </a:t>
            </a:r>
            <a:r>
              <a:rPr lang="es-ES" sz="2100" spc="170" dirty="0">
                <a:latin typeface="Tahoma"/>
                <a:cs typeface="Tahoma"/>
              </a:rPr>
              <a:t>consolida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185" dirty="0" smtClean="0">
                <a:latin typeface="Tahoma"/>
                <a:cs typeface="Tahoma"/>
              </a:rPr>
              <a:t>una</a:t>
            </a:r>
            <a:r>
              <a:rPr lang="es-ES" sz="2100" spc="-120" dirty="0" smtClean="0">
                <a:latin typeface="Tahoma"/>
                <a:cs typeface="Tahoma"/>
              </a:rPr>
              <a:t> </a:t>
            </a:r>
            <a:r>
              <a:rPr lang="es-ES" sz="2100" spc="204" dirty="0" smtClean="0">
                <a:latin typeface="Tahoma"/>
                <a:cs typeface="Tahoma"/>
              </a:rPr>
              <a:t>dinámica</a:t>
            </a:r>
            <a:r>
              <a:rPr lang="es-ES" sz="2100" spc="-120" dirty="0">
                <a:latin typeface="Tahoma"/>
                <a:cs typeface="Tahoma"/>
              </a:rPr>
              <a:t> </a:t>
            </a:r>
            <a:r>
              <a:rPr lang="es-ES" sz="2100" spc="-120" dirty="0" smtClean="0">
                <a:latin typeface="Tahoma"/>
                <a:cs typeface="Tahoma"/>
              </a:rPr>
              <a:t>	</a:t>
            </a:r>
            <a:r>
              <a:rPr lang="es-ES" sz="2100" spc="175" dirty="0" smtClean="0">
                <a:latin typeface="Tahoma"/>
                <a:cs typeface="Tahoma"/>
              </a:rPr>
              <a:t>propia </a:t>
            </a:r>
            <a:r>
              <a:rPr lang="es-ES" sz="2100" spc="-690" dirty="0" smtClean="0">
                <a:latin typeface="Tahoma"/>
                <a:cs typeface="Tahoma"/>
              </a:rPr>
              <a:t> </a:t>
            </a:r>
            <a:r>
              <a:rPr lang="es-ES" sz="2100" spc="130" dirty="0">
                <a:latin typeface="Tahoma"/>
                <a:cs typeface="Tahoma"/>
              </a:rPr>
              <a:t>a</a:t>
            </a:r>
            <a:r>
              <a:rPr lang="es-ES" sz="2100" spc="-130" dirty="0">
                <a:latin typeface="Tahoma"/>
                <a:cs typeface="Tahoma"/>
              </a:rPr>
              <a:t> </a:t>
            </a:r>
            <a:r>
              <a:rPr lang="es-ES" sz="2100" spc="229" dirty="0">
                <a:latin typeface="Tahoma"/>
                <a:cs typeface="Tahoma"/>
              </a:rPr>
              <a:t>medio</a:t>
            </a:r>
            <a:r>
              <a:rPr lang="es-ES" sz="2100" spc="-125" dirty="0">
                <a:latin typeface="Tahoma"/>
                <a:cs typeface="Tahoma"/>
              </a:rPr>
              <a:t> </a:t>
            </a:r>
            <a:r>
              <a:rPr lang="es-ES" sz="2100" spc="120" dirty="0" smtClean="0">
                <a:latin typeface="Tahoma"/>
                <a:cs typeface="Tahoma"/>
              </a:rPr>
              <a:t>plazo.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900" b="1" spc="25" dirty="0" smtClean="0">
                <a:latin typeface="Tahoma"/>
                <a:cs typeface="Tahoma"/>
              </a:rPr>
              <a:t>Importancia</a:t>
            </a:r>
            <a:r>
              <a:rPr lang="es-ES" sz="2900" b="1" spc="-150" dirty="0" smtClean="0">
                <a:latin typeface="Tahoma"/>
                <a:cs typeface="Tahoma"/>
              </a:rPr>
              <a:t> </a:t>
            </a:r>
            <a:r>
              <a:rPr lang="es-ES" sz="2900" b="1" spc="85" dirty="0">
                <a:latin typeface="Tahoma"/>
                <a:cs typeface="Tahoma"/>
              </a:rPr>
              <a:t>de</a:t>
            </a:r>
            <a:r>
              <a:rPr lang="es-ES" sz="2900" b="1" spc="-145" dirty="0">
                <a:latin typeface="Tahoma"/>
                <a:cs typeface="Tahoma"/>
              </a:rPr>
              <a:t> </a:t>
            </a:r>
            <a:r>
              <a:rPr lang="es-ES" sz="2900" b="1" spc="30" dirty="0">
                <a:latin typeface="Tahoma"/>
                <a:cs typeface="Tahoma"/>
              </a:rPr>
              <a:t>la</a:t>
            </a:r>
            <a:r>
              <a:rPr lang="es-ES" sz="2900" b="1" spc="-145" dirty="0">
                <a:latin typeface="Tahoma"/>
                <a:cs typeface="Tahoma"/>
              </a:rPr>
              <a:t> </a:t>
            </a:r>
            <a:r>
              <a:rPr lang="es-ES" sz="2900" b="1" spc="75" dirty="0">
                <a:latin typeface="Tahoma"/>
                <a:cs typeface="Tahoma"/>
              </a:rPr>
              <a:t>comunicación</a:t>
            </a:r>
            <a:r>
              <a:rPr lang="es-ES" sz="2900" b="1" spc="-150" dirty="0">
                <a:latin typeface="Tahoma"/>
                <a:cs typeface="Tahoma"/>
              </a:rPr>
              <a:t> </a:t>
            </a:r>
            <a:r>
              <a:rPr lang="es-ES" sz="2900" b="1" spc="10" dirty="0">
                <a:latin typeface="Tahoma"/>
                <a:cs typeface="Tahoma"/>
              </a:rPr>
              <a:t>a</a:t>
            </a:r>
            <a:r>
              <a:rPr lang="es-ES" sz="2900" b="1" spc="-145" dirty="0">
                <a:latin typeface="Tahoma"/>
                <a:cs typeface="Tahoma"/>
              </a:rPr>
              <a:t> </a:t>
            </a:r>
            <a:r>
              <a:rPr lang="es-ES" sz="2900" b="1" spc="30" dirty="0">
                <a:latin typeface="Tahoma"/>
                <a:cs typeface="Tahoma"/>
              </a:rPr>
              <a:t>la</a:t>
            </a:r>
            <a:r>
              <a:rPr lang="es-ES" sz="2900" b="1" spc="-145" dirty="0">
                <a:latin typeface="Tahoma"/>
                <a:cs typeface="Tahoma"/>
              </a:rPr>
              <a:t> </a:t>
            </a:r>
            <a:r>
              <a:rPr lang="es-ES" sz="2900" b="1" spc="60" dirty="0">
                <a:latin typeface="Tahoma"/>
                <a:cs typeface="Tahoma"/>
              </a:rPr>
              <a:t>ciudadanía</a:t>
            </a:r>
            <a:r>
              <a:rPr lang="es-ES" sz="2900" b="1" spc="-150" dirty="0">
                <a:latin typeface="Tahoma"/>
                <a:cs typeface="Tahoma"/>
              </a:rPr>
              <a:t> </a:t>
            </a:r>
            <a:r>
              <a:rPr lang="es-ES" sz="2900" b="1" spc="85" dirty="0">
                <a:latin typeface="Tahoma"/>
                <a:cs typeface="Tahoma"/>
              </a:rPr>
              <a:t>de</a:t>
            </a:r>
            <a:r>
              <a:rPr lang="es-ES" sz="2900" b="1" spc="-145" dirty="0">
                <a:latin typeface="Tahoma"/>
                <a:cs typeface="Tahoma"/>
              </a:rPr>
              <a:t> </a:t>
            </a:r>
            <a:r>
              <a:rPr lang="es-ES" sz="2900" b="1" spc="30" dirty="0">
                <a:latin typeface="Tahoma"/>
                <a:cs typeface="Tahoma"/>
              </a:rPr>
              <a:t>la</a:t>
            </a:r>
            <a:r>
              <a:rPr lang="es-ES" sz="2900" b="1" spc="-145" dirty="0">
                <a:latin typeface="Tahoma"/>
                <a:cs typeface="Tahoma"/>
              </a:rPr>
              <a:t> </a:t>
            </a:r>
            <a:r>
              <a:rPr lang="es-ES" sz="2900" b="1" spc="55" dirty="0">
                <a:latin typeface="Tahoma"/>
                <a:cs typeface="Tahoma"/>
              </a:rPr>
              <a:t>actividad</a:t>
            </a:r>
            <a:r>
              <a:rPr lang="es-ES" sz="2900" b="1" spc="-150" dirty="0">
                <a:latin typeface="Tahoma"/>
                <a:cs typeface="Tahoma"/>
              </a:rPr>
              <a:t> </a:t>
            </a:r>
            <a:r>
              <a:rPr lang="es-ES" sz="2900" b="1" spc="85" dirty="0">
                <a:latin typeface="Tahoma"/>
                <a:cs typeface="Tahoma"/>
              </a:rPr>
              <a:t>de</a:t>
            </a:r>
            <a:r>
              <a:rPr lang="es-ES" sz="2900" b="1" spc="-145" dirty="0">
                <a:latin typeface="Tahoma"/>
                <a:cs typeface="Tahoma"/>
              </a:rPr>
              <a:t> </a:t>
            </a:r>
            <a:r>
              <a:rPr lang="es-ES" sz="2900" b="1" spc="25" dirty="0">
                <a:latin typeface="Tahoma"/>
                <a:cs typeface="Tahoma"/>
              </a:rPr>
              <a:t>estos</a:t>
            </a:r>
            <a:r>
              <a:rPr lang="es-ES" sz="2900" b="1" spc="-145" dirty="0">
                <a:latin typeface="Tahoma"/>
                <a:cs typeface="Tahoma"/>
              </a:rPr>
              <a:t> </a:t>
            </a:r>
            <a:r>
              <a:rPr lang="es-ES" sz="2900" b="1" spc="20" dirty="0">
                <a:latin typeface="Tahoma"/>
                <a:cs typeface="Tahoma"/>
              </a:rPr>
              <a:t>espacios y de buscar espacios abiertos a su </a:t>
            </a:r>
            <a:r>
              <a:rPr lang="es-ES" sz="2900" b="1" spc="20" dirty="0" smtClean="0">
                <a:latin typeface="Tahoma"/>
                <a:cs typeface="Tahoma"/>
              </a:rPr>
              <a:t>participación.</a:t>
            </a:r>
          </a:p>
          <a:p>
            <a:pPr lvl="1"/>
            <a:r>
              <a:rPr lang="es-ES" sz="2100" spc="20" dirty="0">
                <a:latin typeface="Tahoma"/>
                <a:cs typeface="Tahoma"/>
              </a:rPr>
              <a:t>La gran mayoría de la población desconoce su existencia y la participación directa es objetivamente complicada.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-valencia" sz="2900" b="1" spc="20" dirty="0" smtClean="0">
                <a:latin typeface="Tahoma"/>
                <a:cs typeface="Tahoma"/>
              </a:rPr>
              <a:t>Malabarismos: escalas </a:t>
            </a:r>
            <a:r>
              <a:rPr lang="ca-ES-valencia" sz="2900" b="1" spc="20" dirty="0">
                <a:latin typeface="Tahoma"/>
                <a:cs typeface="Tahoma"/>
              </a:rPr>
              <a:t>administrativas y territoriales; generación de porcesos y estructura; tempos propios y ciclos electorales; generación </a:t>
            </a:r>
            <a:r>
              <a:rPr lang="ca-ES-valencia" sz="2900" b="1" spc="20" dirty="0" smtClean="0">
                <a:latin typeface="Tahoma"/>
                <a:cs typeface="Tahoma"/>
              </a:rPr>
              <a:t>grupo, de </a:t>
            </a:r>
            <a:r>
              <a:rPr lang="ca-ES-valencia" sz="2900" b="1" spc="20" dirty="0">
                <a:latin typeface="Tahoma"/>
                <a:cs typeface="Tahoma"/>
              </a:rPr>
              <a:t>identidad y capacidad de resiliencia...</a:t>
            </a:r>
            <a:endParaRPr lang="es-ES" sz="2900" b="1" spc="20" dirty="0">
              <a:latin typeface="Tahoma"/>
              <a:cs typeface="Tahoma"/>
            </a:endParaRPr>
          </a:p>
          <a:p>
            <a:r>
              <a:rPr lang="es-ES" sz="2100" spc="20" dirty="0" smtClean="0">
                <a:latin typeface="Tahoma"/>
                <a:cs typeface="Tahoma"/>
              </a:rPr>
              <a:t>	</a:t>
            </a:r>
            <a:endParaRPr lang="es-ES" sz="2900" b="1" spc="2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576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423" y="2893442"/>
            <a:ext cx="1581150" cy="1562100"/>
          </a:xfrm>
          <a:custGeom>
            <a:avLst/>
            <a:gdLst/>
            <a:ahLst/>
            <a:cxnLst/>
            <a:rect l="l" t="t" r="r" b="b"/>
            <a:pathLst>
              <a:path w="1581150" h="1562100">
                <a:moveTo>
                  <a:pt x="790574" y="1562092"/>
                </a:moveTo>
                <a:lnTo>
                  <a:pt x="742415" y="1560666"/>
                </a:lnTo>
                <a:lnTo>
                  <a:pt x="695018" y="1556444"/>
                </a:lnTo>
                <a:lnTo>
                  <a:pt x="648468" y="1549508"/>
                </a:lnTo>
                <a:lnTo>
                  <a:pt x="602845" y="1539938"/>
                </a:lnTo>
                <a:lnTo>
                  <a:pt x="558234" y="1527818"/>
                </a:lnTo>
                <a:lnTo>
                  <a:pt x="514717" y="1513227"/>
                </a:lnTo>
                <a:lnTo>
                  <a:pt x="472377" y="1496249"/>
                </a:lnTo>
                <a:lnTo>
                  <a:pt x="431295" y="1476965"/>
                </a:lnTo>
                <a:lnTo>
                  <a:pt x="391556" y="1455456"/>
                </a:lnTo>
                <a:lnTo>
                  <a:pt x="353242" y="1431804"/>
                </a:lnTo>
                <a:lnTo>
                  <a:pt x="316434" y="1406091"/>
                </a:lnTo>
                <a:lnTo>
                  <a:pt x="281217" y="1378399"/>
                </a:lnTo>
                <a:lnTo>
                  <a:pt x="247673" y="1348809"/>
                </a:lnTo>
                <a:lnTo>
                  <a:pt x="215884" y="1317404"/>
                </a:lnTo>
                <a:lnTo>
                  <a:pt x="185933" y="1284264"/>
                </a:lnTo>
                <a:lnTo>
                  <a:pt x="157903" y="1249471"/>
                </a:lnTo>
                <a:lnTo>
                  <a:pt x="131876" y="1213107"/>
                </a:lnTo>
                <a:lnTo>
                  <a:pt x="107936" y="1175254"/>
                </a:lnTo>
                <a:lnTo>
                  <a:pt x="86165" y="1135994"/>
                </a:lnTo>
                <a:lnTo>
                  <a:pt x="66645" y="1095408"/>
                </a:lnTo>
                <a:lnTo>
                  <a:pt x="49460" y="1053578"/>
                </a:lnTo>
                <a:lnTo>
                  <a:pt x="34692" y="1010585"/>
                </a:lnTo>
                <a:lnTo>
                  <a:pt x="22423" y="966512"/>
                </a:lnTo>
                <a:lnTo>
                  <a:pt x="12737" y="921440"/>
                </a:lnTo>
                <a:lnTo>
                  <a:pt x="5716" y="875450"/>
                </a:lnTo>
                <a:lnTo>
                  <a:pt x="1442" y="828625"/>
                </a:lnTo>
                <a:lnTo>
                  <a:pt x="0" y="781046"/>
                </a:lnTo>
                <a:lnTo>
                  <a:pt x="1442" y="733466"/>
                </a:lnTo>
                <a:lnTo>
                  <a:pt x="5716" y="686641"/>
                </a:lnTo>
                <a:lnTo>
                  <a:pt x="12737" y="640652"/>
                </a:lnTo>
                <a:lnTo>
                  <a:pt x="22423" y="595579"/>
                </a:lnTo>
                <a:lnTo>
                  <a:pt x="34692" y="551506"/>
                </a:lnTo>
                <a:lnTo>
                  <a:pt x="49460" y="508513"/>
                </a:lnTo>
                <a:lnTo>
                  <a:pt x="66645" y="466683"/>
                </a:lnTo>
                <a:lnTo>
                  <a:pt x="86165" y="426097"/>
                </a:lnTo>
                <a:lnTo>
                  <a:pt x="107936" y="386837"/>
                </a:lnTo>
                <a:lnTo>
                  <a:pt x="131876" y="348984"/>
                </a:lnTo>
                <a:lnTo>
                  <a:pt x="157903" y="312620"/>
                </a:lnTo>
                <a:lnTo>
                  <a:pt x="185933" y="277828"/>
                </a:lnTo>
                <a:lnTo>
                  <a:pt x="215884" y="244687"/>
                </a:lnTo>
                <a:lnTo>
                  <a:pt x="247673" y="213282"/>
                </a:lnTo>
                <a:lnTo>
                  <a:pt x="281217" y="183692"/>
                </a:lnTo>
                <a:lnTo>
                  <a:pt x="316434" y="156000"/>
                </a:lnTo>
                <a:lnTo>
                  <a:pt x="353242" y="130287"/>
                </a:lnTo>
                <a:lnTo>
                  <a:pt x="391556" y="106635"/>
                </a:lnTo>
                <a:lnTo>
                  <a:pt x="431295" y="85126"/>
                </a:lnTo>
                <a:lnTo>
                  <a:pt x="472377" y="65842"/>
                </a:lnTo>
                <a:lnTo>
                  <a:pt x="514717" y="48864"/>
                </a:lnTo>
                <a:lnTo>
                  <a:pt x="558234" y="34273"/>
                </a:lnTo>
                <a:lnTo>
                  <a:pt x="602845" y="22153"/>
                </a:lnTo>
                <a:lnTo>
                  <a:pt x="648468" y="12583"/>
                </a:lnTo>
                <a:lnTo>
                  <a:pt x="695018" y="5647"/>
                </a:lnTo>
                <a:lnTo>
                  <a:pt x="742415" y="1425"/>
                </a:lnTo>
                <a:lnTo>
                  <a:pt x="790574" y="0"/>
                </a:lnTo>
                <a:lnTo>
                  <a:pt x="838734" y="1425"/>
                </a:lnTo>
                <a:lnTo>
                  <a:pt x="886131" y="5647"/>
                </a:lnTo>
                <a:lnTo>
                  <a:pt x="932681" y="12583"/>
                </a:lnTo>
                <a:lnTo>
                  <a:pt x="978304" y="22153"/>
                </a:lnTo>
                <a:lnTo>
                  <a:pt x="1022915" y="34273"/>
                </a:lnTo>
                <a:lnTo>
                  <a:pt x="1066432" y="48864"/>
                </a:lnTo>
                <a:lnTo>
                  <a:pt x="1108772" y="65842"/>
                </a:lnTo>
                <a:lnTo>
                  <a:pt x="1149853" y="85126"/>
                </a:lnTo>
                <a:lnTo>
                  <a:pt x="1189593" y="106635"/>
                </a:lnTo>
                <a:lnTo>
                  <a:pt x="1227907" y="130287"/>
                </a:lnTo>
                <a:lnTo>
                  <a:pt x="1264715" y="156000"/>
                </a:lnTo>
                <a:lnTo>
                  <a:pt x="1299932" y="183692"/>
                </a:lnTo>
                <a:lnTo>
                  <a:pt x="1333476" y="213282"/>
                </a:lnTo>
                <a:lnTo>
                  <a:pt x="1365265" y="244687"/>
                </a:lnTo>
                <a:lnTo>
                  <a:pt x="1395216" y="277828"/>
                </a:lnTo>
                <a:lnTo>
                  <a:pt x="1423246" y="312620"/>
                </a:lnTo>
                <a:lnTo>
                  <a:pt x="1449273" y="348984"/>
                </a:lnTo>
                <a:lnTo>
                  <a:pt x="1473213" y="386837"/>
                </a:lnTo>
                <a:lnTo>
                  <a:pt x="1494984" y="426097"/>
                </a:lnTo>
                <a:lnTo>
                  <a:pt x="1514504" y="466683"/>
                </a:lnTo>
                <a:lnTo>
                  <a:pt x="1531689" y="508513"/>
                </a:lnTo>
                <a:lnTo>
                  <a:pt x="1546457" y="551506"/>
                </a:lnTo>
                <a:lnTo>
                  <a:pt x="1558726" y="595579"/>
                </a:lnTo>
                <a:lnTo>
                  <a:pt x="1568412" y="640652"/>
                </a:lnTo>
                <a:lnTo>
                  <a:pt x="1575433" y="686641"/>
                </a:lnTo>
                <a:lnTo>
                  <a:pt x="1579707" y="733466"/>
                </a:lnTo>
                <a:lnTo>
                  <a:pt x="1581149" y="781046"/>
                </a:lnTo>
                <a:lnTo>
                  <a:pt x="1579707" y="828625"/>
                </a:lnTo>
                <a:lnTo>
                  <a:pt x="1575433" y="875450"/>
                </a:lnTo>
                <a:lnTo>
                  <a:pt x="1568412" y="921440"/>
                </a:lnTo>
                <a:lnTo>
                  <a:pt x="1558726" y="966512"/>
                </a:lnTo>
                <a:lnTo>
                  <a:pt x="1546457" y="1010585"/>
                </a:lnTo>
                <a:lnTo>
                  <a:pt x="1531689" y="1053578"/>
                </a:lnTo>
                <a:lnTo>
                  <a:pt x="1514504" y="1095408"/>
                </a:lnTo>
                <a:lnTo>
                  <a:pt x="1494984" y="1135994"/>
                </a:lnTo>
                <a:lnTo>
                  <a:pt x="1473213" y="1175254"/>
                </a:lnTo>
                <a:lnTo>
                  <a:pt x="1449273" y="1213107"/>
                </a:lnTo>
                <a:lnTo>
                  <a:pt x="1423246" y="1249471"/>
                </a:lnTo>
                <a:lnTo>
                  <a:pt x="1395216" y="1284264"/>
                </a:lnTo>
                <a:lnTo>
                  <a:pt x="1365265" y="1317404"/>
                </a:lnTo>
                <a:lnTo>
                  <a:pt x="1333476" y="1348809"/>
                </a:lnTo>
                <a:lnTo>
                  <a:pt x="1299932" y="1378399"/>
                </a:lnTo>
                <a:lnTo>
                  <a:pt x="1264715" y="1406091"/>
                </a:lnTo>
                <a:lnTo>
                  <a:pt x="1227907" y="1431804"/>
                </a:lnTo>
                <a:lnTo>
                  <a:pt x="1189593" y="1455456"/>
                </a:lnTo>
                <a:lnTo>
                  <a:pt x="1149853" y="1476965"/>
                </a:lnTo>
                <a:lnTo>
                  <a:pt x="1108772" y="1496249"/>
                </a:lnTo>
                <a:lnTo>
                  <a:pt x="1066432" y="1513227"/>
                </a:lnTo>
                <a:lnTo>
                  <a:pt x="1022915" y="1527818"/>
                </a:lnTo>
                <a:lnTo>
                  <a:pt x="978304" y="1539938"/>
                </a:lnTo>
                <a:lnTo>
                  <a:pt x="932681" y="1549508"/>
                </a:lnTo>
                <a:lnTo>
                  <a:pt x="886131" y="1556444"/>
                </a:lnTo>
                <a:lnTo>
                  <a:pt x="838734" y="1560666"/>
                </a:lnTo>
                <a:lnTo>
                  <a:pt x="790574" y="1562092"/>
                </a:lnTo>
                <a:close/>
              </a:path>
            </a:pathLst>
          </a:custGeom>
          <a:solidFill>
            <a:srgbClr val="75B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0818" y="3182300"/>
            <a:ext cx="12255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300"/>
              </a:lnSpc>
              <a:spcBef>
                <a:spcPts val="100"/>
              </a:spcBef>
            </a:pPr>
            <a:r>
              <a:rPr sz="1750" spc="13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750" spc="175" dirty="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sz="1750" spc="20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750" spc="17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6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750" spc="114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1750" spc="200" dirty="0">
                <a:solidFill>
                  <a:srgbClr val="FFFFFF"/>
                </a:solidFill>
                <a:latin typeface="Tahoma"/>
                <a:cs typeface="Tahoma"/>
              </a:rPr>
              <a:t>COMPRA </a:t>
            </a:r>
            <a:r>
              <a:rPr sz="1750" spc="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30" dirty="0">
                <a:solidFill>
                  <a:srgbClr val="FFFFFF"/>
                </a:solidFill>
                <a:latin typeface="Tahoma"/>
                <a:cs typeface="Tahoma"/>
              </a:rPr>
              <a:t>PÚBLICA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892" y="5313267"/>
            <a:ext cx="4648199" cy="34861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2593" y="4043960"/>
            <a:ext cx="2486024" cy="35147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36079" y="5556974"/>
            <a:ext cx="6362699" cy="161707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3820" y="707166"/>
            <a:ext cx="12982179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4" dirty="0">
                <a:latin typeface="Tahoma"/>
                <a:cs typeface="Tahoma"/>
              </a:rPr>
              <a:t>Principales</a:t>
            </a:r>
            <a:r>
              <a:rPr sz="3550" spc="-195" dirty="0">
                <a:latin typeface="Tahoma"/>
                <a:cs typeface="Tahoma"/>
              </a:rPr>
              <a:t> </a:t>
            </a:r>
            <a:r>
              <a:rPr sz="3550" spc="215" dirty="0">
                <a:latin typeface="Tahoma"/>
                <a:cs typeface="Tahoma"/>
              </a:rPr>
              <a:t>líneas</a:t>
            </a:r>
            <a:r>
              <a:rPr sz="3550" spc="-190" dirty="0">
                <a:latin typeface="Tahoma"/>
                <a:cs typeface="Tahoma"/>
              </a:rPr>
              <a:t> </a:t>
            </a:r>
            <a:r>
              <a:rPr sz="3550" spc="335" dirty="0">
                <a:latin typeface="Tahoma"/>
                <a:cs typeface="Tahoma"/>
              </a:rPr>
              <a:t>de</a:t>
            </a:r>
            <a:r>
              <a:rPr sz="3550" spc="-195" dirty="0">
                <a:latin typeface="Tahoma"/>
                <a:cs typeface="Tahoma"/>
              </a:rPr>
              <a:t> </a:t>
            </a:r>
            <a:r>
              <a:rPr sz="3550" spc="220" dirty="0">
                <a:latin typeface="Tahoma"/>
                <a:cs typeface="Tahoma"/>
              </a:rPr>
              <a:t>trabajo</a:t>
            </a:r>
            <a:r>
              <a:rPr sz="3550" spc="-190" dirty="0">
                <a:latin typeface="Tahoma"/>
                <a:cs typeface="Tahoma"/>
              </a:rPr>
              <a:t> </a:t>
            </a:r>
            <a:r>
              <a:rPr sz="3550" spc="114" dirty="0">
                <a:latin typeface="Tahoma"/>
                <a:cs typeface="Tahoma"/>
              </a:rPr>
              <a:t>y</a:t>
            </a:r>
            <a:r>
              <a:rPr sz="3550" spc="-195" dirty="0">
                <a:latin typeface="Tahoma"/>
                <a:cs typeface="Tahoma"/>
              </a:rPr>
              <a:t> </a:t>
            </a:r>
            <a:r>
              <a:rPr sz="3550" spc="225" dirty="0">
                <a:latin typeface="Tahoma"/>
                <a:cs typeface="Tahoma"/>
              </a:rPr>
              <a:t>resultados</a:t>
            </a:r>
            <a:r>
              <a:rPr sz="3550" spc="-190" dirty="0">
                <a:latin typeface="Tahoma"/>
                <a:cs typeface="Tahoma"/>
              </a:rPr>
              <a:t> </a:t>
            </a:r>
            <a:r>
              <a:rPr sz="3550" spc="300" dirty="0">
                <a:latin typeface="Tahoma"/>
                <a:cs typeface="Tahoma"/>
              </a:rPr>
              <a:t>del</a:t>
            </a:r>
            <a:r>
              <a:rPr sz="3550" spc="-190" dirty="0">
                <a:latin typeface="Tahoma"/>
                <a:cs typeface="Tahoma"/>
              </a:rPr>
              <a:t> </a:t>
            </a:r>
            <a:r>
              <a:rPr sz="3550" spc="370" dirty="0">
                <a:latin typeface="Tahoma"/>
                <a:cs typeface="Tahoma"/>
              </a:rPr>
              <a:t>CALM</a:t>
            </a:r>
            <a:endParaRPr sz="35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055" y="2034916"/>
            <a:ext cx="1438565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45" dirty="0">
                <a:latin typeface="Tahoma"/>
                <a:cs typeface="Tahoma"/>
              </a:rPr>
              <a:t>Los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35" dirty="0">
                <a:latin typeface="Tahoma"/>
                <a:cs typeface="Tahoma"/>
              </a:rPr>
              <a:t>grupos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300" dirty="0">
                <a:latin typeface="Tahoma"/>
                <a:cs typeface="Tahoma"/>
              </a:rPr>
              <a:t>de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195" dirty="0">
                <a:latin typeface="Tahoma"/>
                <a:cs typeface="Tahoma"/>
              </a:rPr>
              <a:t>trabajo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20" dirty="0">
                <a:latin typeface="Tahoma"/>
                <a:cs typeface="Tahoma"/>
              </a:rPr>
              <a:t>son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00" dirty="0">
                <a:latin typeface="Tahoma"/>
                <a:cs typeface="Tahoma"/>
              </a:rPr>
              <a:t>el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95" dirty="0">
                <a:latin typeface="Tahoma"/>
                <a:cs typeface="Tahoma"/>
              </a:rPr>
              <a:t>motor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70" dirty="0">
                <a:latin typeface="Tahoma"/>
                <a:cs typeface="Tahoma"/>
              </a:rPr>
              <a:t>del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25" dirty="0">
                <a:latin typeface="Tahoma"/>
                <a:cs typeface="Tahoma"/>
              </a:rPr>
              <a:t>Consell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145" dirty="0">
                <a:latin typeface="Tahoma"/>
                <a:cs typeface="Tahoma"/>
              </a:rPr>
              <a:t>Alimentari...</a:t>
            </a:r>
            <a:endParaRPr sz="2900" b="1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2450" y="3185437"/>
            <a:ext cx="1463635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325" dirty="0">
                <a:latin typeface="Tahoma"/>
                <a:cs typeface="Tahoma"/>
              </a:rPr>
              <a:t>Cambio</a:t>
            </a:r>
            <a:r>
              <a:rPr sz="2900" b="1" spc="-170" dirty="0">
                <a:latin typeface="Tahoma"/>
                <a:cs typeface="Tahoma"/>
              </a:rPr>
              <a:t> </a:t>
            </a:r>
            <a:r>
              <a:rPr sz="2900" b="1" spc="225" dirty="0">
                <a:latin typeface="Tahoma"/>
                <a:cs typeface="Tahoma"/>
              </a:rPr>
              <a:t>pliegos</a:t>
            </a:r>
            <a:r>
              <a:rPr sz="2900" b="1" spc="-165" dirty="0">
                <a:latin typeface="Tahoma"/>
                <a:cs typeface="Tahoma"/>
              </a:rPr>
              <a:t> </a:t>
            </a:r>
            <a:r>
              <a:rPr sz="2900" b="1" spc="270" dirty="0">
                <a:latin typeface="Tahoma"/>
                <a:cs typeface="Tahoma"/>
              </a:rPr>
              <a:t>municipales</a:t>
            </a:r>
            <a:r>
              <a:rPr sz="2900" b="1" spc="-165" dirty="0">
                <a:latin typeface="Tahoma"/>
                <a:cs typeface="Tahoma"/>
              </a:rPr>
              <a:t> </a:t>
            </a:r>
            <a:r>
              <a:rPr sz="2900" b="1" spc="300" dirty="0">
                <a:latin typeface="Tahoma"/>
                <a:cs typeface="Tahoma"/>
              </a:rPr>
              <a:t>de</a:t>
            </a:r>
            <a:r>
              <a:rPr sz="2900" b="1" spc="-165" dirty="0">
                <a:latin typeface="Tahoma"/>
                <a:cs typeface="Tahoma"/>
              </a:rPr>
              <a:t> </a:t>
            </a:r>
            <a:r>
              <a:rPr sz="2900" b="1" spc="180" dirty="0">
                <a:latin typeface="Tahoma"/>
                <a:cs typeface="Tahoma"/>
              </a:rPr>
              <a:t>los</a:t>
            </a:r>
            <a:r>
              <a:rPr sz="2900" b="1" spc="-165" dirty="0">
                <a:latin typeface="Tahoma"/>
                <a:cs typeface="Tahoma"/>
              </a:rPr>
              <a:t> </a:t>
            </a:r>
            <a:r>
              <a:rPr sz="2900" b="1" spc="270" dirty="0">
                <a:latin typeface="Tahoma"/>
                <a:cs typeface="Tahoma"/>
              </a:rPr>
              <a:t>comedores</a:t>
            </a:r>
            <a:r>
              <a:rPr sz="2900" b="1" spc="-165" dirty="0">
                <a:latin typeface="Tahoma"/>
                <a:cs typeface="Tahoma"/>
              </a:rPr>
              <a:t> </a:t>
            </a:r>
            <a:r>
              <a:rPr sz="2900" b="1" spc="180" dirty="0" err="1">
                <a:latin typeface="Tahoma"/>
                <a:cs typeface="Tahoma"/>
              </a:rPr>
              <a:t>escolares</a:t>
            </a:r>
            <a:r>
              <a:rPr sz="2900" b="1" spc="-170" dirty="0">
                <a:latin typeface="Tahoma"/>
                <a:cs typeface="Tahoma"/>
              </a:rPr>
              <a:t> </a:t>
            </a:r>
            <a:r>
              <a:rPr sz="2900" b="1" spc="225" dirty="0" err="1" smtClean="0">
                <a:latin typeface="Tahoma"/>
                <a:cs typeface="Tahoma"/>
              </a:rPr>
              <a:t>municipales</a:t>
            </a:r>
            <a:endParaRPr sz="2900" b="1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1257" y="4790049"/>
            <a:ext cx="521271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300" dirty="0">
                <a:latin typeface="Tahoma"/>
                <a:cs typeface="Tahoma"/>
              </a:rPr>
              <a:t>1</a:t>
            </a:r>
            <a:r>
              <a:rPr sz="1850" b="1" spc="-160" dirty="0">
                <a:latin typeface="Tahoma"/>
                <a:cs typeface="Tahoma"/>
              </a:rPr>
              <a:t>.</a:t>
            </a:r>
            <a:r>
              <a:rPr sz="1850" b="1" spc="-395" dirty="0">
                <a:latin typeface="Tahoma"/>
                <a:cs typeface="Tahoma"/>
              </a:rPr>
              <a:t> </a:t>
            </a:r>
            <a:r>
              <a:rPr lang="ca-ES-valencia" sz="1850" b="1" spc="-395" dirty="0" smtClean="0">
                <a:latin typeface="Tahoma"/>
                <a:cs typeface="Tahoma"/>
              </a:rPr>
              <a:t> </a:t>
            </a:r>
            <a:r>
              <a:rPr sz="1850" b="1" spc="-10" dirty="0" err="1" smtClean="0">
                <a:latin typeface="Tahoma"/>
                <a:cs typeface="Tahoma"/>
              </a:rPr>
              <a:t>G</a:t>
            </a:r>
            <a:r>
              <a:rPr sz="1850" b="1" spc="10" dirty="0" err="1" smtClean="0">
                <a:latin typeface="Tahoma"/>
                <a:cs typeface="Tahoma"/>
              </a:rPr>
              <a:t>e</a:t>
            </a:r>
            <a:r>
              <a:rPr sz="1850" b="1" spc="55" dirty="0" err="1" smtClean="0">
                <a:latin typeface="Tahoma"/>
                <a:cs typeface="Tahoma"/>
              </a:rPr>
              <a:t>n</a:t>
            </a:r>
            <a:r>
              <a:rPr sz="1850" b="1" spc="10" dirty="0" err="1" smtClean="0">
                <a:latin typeface="Tahoma"/>
                <a:cs typeface="Tahoma"/>
              </a:rPr>
              <a:t>e</a:t>
            </a:r>
            <a:r>
              <a:rPr sz="1850" b="1" spc="-20" dirty="0" err="1" smtClean="0">
                <a:latin typeface="Tahoma"/>
                <a:cs typeface="Tahoma"/>
              </a:rPr>
              <a:t>r</a:t>
            </a:r>
            <a:r>
              <a:rPr sz="1850" b="1" spc="-5" dirty="0" err="1" smtClean="0">
                <a:latin typeface="Tahoma"/>
                <a:cs typeface="Tahoma"/>
              </a:rPr>
              <a:t>a</a:t>
            </a:r>
            <a:r>
              <a:rPr sz="1850" b="1" spc="55" dirty="0" err="1" smtClean="0">
                <a:latin typeface="Tahoma"/>
                <a:cs typeface="Tahoma"/>
              </a:rPr>
              <a:t>c</a:t>
            </a:r>
            <a:r>
              <a:rPr sz="1850" b="1" spc="10" dirty="0" err="1" smtClean="0">
                <a:latin typeface="Tahoma"/>
                <a:cs typeface="Tahoma"/>
              </a:rPr>
              <a:t>i</a:t>
            </a:r>
            <a:r>
              <a:rPr sz="1850" b="1" spc="30" dirty="0" err="1" smtClean="0">
                <a:latin typeface="Tahoma"/>
                <a:cs typeface="Tahoma"/>
              </a:rPr>
              <a:t>ó</a:t>
            </a:r>
            <a:r>
              <a:rPr sz="1850" b="1" spc="60" dirty="0" err="1" smtClean="0">
                <a:latin typeface="Tahoma"/>
                <a:cs typeface="Tahoma"/>
              </a:rPr>
              <a:t>n</a:t>
            </a:r>
            <a:r>
              <a:rPr sz="1850" b="1" spc="-114" dirty="0" smtClean="0">
                <a:latin typeface="Tahoma"/>
                <a:cs typeface="Tahoma"/>
              </a:rPr>
              <a:t> </a:t>
            </a:r>
            <a:r>
              <a:rPr sz="1850" b="1" spc="95" dirty="0">
                <a:latin typeface="Tahoma"/>
                <a:cs typeface="Tahoma"/>
              </a:rPr>
              <a:t>d</a:t>
            </a:r>
            <a:r>
              <a:rPr sz="1850" b="1" spc="10" dirty="0">
                <a:latin typeface="Tahoma"/>
                <a:cs typeface="Tahoma"/>
              </a:rPr>
              <a:t>i</a:t>
            </a:r>
            <a:r>
              <a:rPr sz="1850" b="1" spc="55" dirty="0">
                <a:latin typeface="Tahoma"/>
                <a:cs typeface="Tahoma"/>
              </a:rPr>
              <a:t>n</a:t>
            </a:r>
            <a:r>
              <a:rPr sz="1850" b="1" spc="-5" dirty="0">
                <a:latin typeface="Tahoma"/>
                <a:cs typeface="Tahoma"/>
              </a:rPr>
              <a:t>á</a:t>
            </a:r>
            <a:r>
              <a:rPr sz="1850" b="1" spc="145" dirty="0">
                <a:latin typeface="Tahoma"/>
                <a:cs typeface="Tahoma"/>
              </a:rPr>
              <a:t>m</a:t>
            </a:r>
            <a:r>
              <a:rPr sz="1850" b="1" spc="10" dirty="0">
                <a:latin typeface="Tahoma"/>
                <a:cs typeface="Tahoma"/>
              </a:rPr>
              <a:t>i</a:t>
            </a:r>
            <a:r>
              <a:rPr sz="1850" b="1" spc="55" dirty="0">
                <a:latin typeface="Tahoma"/>
                <a:cs typeface="Tahoma"/>
              </a:rPr>
              <a:t>c</a:t>
            </a:r>
            <a:r>
              <a:rPr sz="1850" b="1" dirty="0">
                <a:latin typeface="Tahoma"/>
                <a:cs typeface="Tahoma"/>
              </a:rPr>
              <a:t>a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95" dirty="0">
                <a:latin typeface="Tahoma"/>
                <a:cs typeface="Tahoma"/>
              </a:rPr>
              <a:t>d</a:t>
            </a:r>
            <a:r>
              <a:rPr sz="1850" b="1" spc="15" dirty="0">
                <a:latin typeface="Tahoma"/>
                <a:cs typeface="Tahoma"/>
              </a:rPr>
              <a:t>e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30" dirty="0" err="1">
                <a:latin typeface="Tahoma"/>
                <a:cs typeface="Tahoma"/>
              </a:rPr>
              <a:t>t</a:t>
            </a:r>
            <a:r>
              <a:rPr sz="1850" b="1" spc="-20" dirty="0" err="1">
                <a:latin typeface="Tahoma"/>
                <a:cs typeface="Tahoma"/>
              </a:rPr>
              <a:t>r</a:t>
            </a:r>
            <a:r>
              <a:rPr sz="1850" b="1" spc="-5" dirty="0" err="1">
                <a:latin typeface="Tahoma"/>
                <a:cs typeface="Tahoma"/>
              </a:rPr>
              <a:t>a</a:t>
            </a:r>
            <a:r>
              <a:rPr sz="1850" b="1" spc="90" dirty="0" err="1">
                <a:latin typeface="Tahoma"/>
                <a:cs typeface="Tahoma"/>
              </a:rPr>
              <a:t>b</a:t>
            </a:r>
            <a:r>
              <a:rPr sz="1850" b="1" spc="-5" dirty="0" err="1">
                <a:latin typeface="Tahoma"/>
                <a:cs typeface="Tahoma"/>
              </a:rPr>
              <a:t>a</a:t>
            </a:r>
            <a:r>
              <a:rPr sz="1850" b="1" spc="-90" dirty="0" err="1">
                <a:latin typeface="Tahoma"/>
                <a:cs typeface="Tahoma"/>
              </a:rPr>
              <a:t>j</a:t>
            </a:r>
            <a:r>
              <a:rPr sz="1850" b="1" spc="35" dirty="0" err="1">
                <a:latin typeface="Tahoma"/>
                <a:cs typeface="Tahoma"/>
              </a:rPr>
              <a:t>o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55" dirty="0" smtClean="0">
                <a:latin typeface="Tahoma"/>
                <a:cs typeface="Tahoma"/>
              </a:rPr>
              <a:t>c</a:t>
            </a:r>
            <a:r>
              <a:rPr lang="ca-ES-valencia" sz="1850" b="1" spc="95" dirty="0">
                <a:latin typeface="Tahoma"/>
                <a:cs typeface="Tahoma"/>
              </a:rPr>
              <a:t>o</a:t>
            </a:r>
            <a:r>
              <a:rPr sz="1850" b="1" spc="55" dirty="0" err="1" smtClean="0">
                <a:latin typeface="Tahoma"/>
                <a:cs typeface="Tahoma"/>
              </a:rPr>
              <a:t>n</a:t>
            </a:r>
            <a:r>
              <a:rPr sz="1850" b="1" spc="-90" dirty="0" err="1" smtClean="0">
                <a:latin typeface="Tahoma"/>
                <a:cs typeface="Tahoma"/>
              </a:rPr>
              <a:t>j</a:t>
            </a:r>
            <a:r>
              <a:rPr sz="1850" b="1" spc="35" dirty="0" err="1" smtClean="0">
                <a:latin typeface="Tahoma"/>
                <a:cs typeface="Tahoma"/>
              </a:rPr>
              <a:t>u</a:t>
            </a:r>
            <a:r>
              <a:rPr sz="1850" b="1" spc="55" dirty="0" err="1" smtClean="0">
                <a:latin typeface="Tahoma"/>
                <a:cs typeface="Tahoma"/>
              </a:rPr>
              <a:t>n</a:t>
            </a:r>
            <a:r>
              <a:rPr sz="1850" b="1" spc="30" dirty="0" err="1" smtClean="0">
                <a:latin typeface="Tahoma"/>
                <a:cs typeface="Tahoma"/>
              </a:rPr>
              <a:t>t</a:t>
            </a:r>
            <a:r>
              <a:rPr sz="1850" b="1" spc="-5" dirty="0" err="1" smtClean="0">
                <a:latin typeface="Tahoma"/>
                <a:cs typeface="Tahoma"/>
              </a:rPr>
              <a:t>a</a:t>
            </a:r>
            <a:endParaRPr sz="185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1201" y="7647113"/>
            <a:ext cx="2971800" cy="2304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1850" b="1" spc="-75" dirty="0">
                <a:latin typeface="Tahoma"/>
                <a:cs typeface="Tahoma"/>
              </a:rPr>
              <a:t>2</a:t>
            </a:r>
            <a:r>
              <a:rPr sz="1850" b="1" spc="-130" dirty="0">
                <a:latin typeface="Tahoma"/>
                <a:cs typeface="Tahoma"/>
              </a:rPr>
              <a:t>.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100" dirty="0">
                <a:latin typeface="Tahoma"/>
                <a:cs typeface="Tahoma"/>
              </a:rPr>
              <a:t>E</a:t>
            </a:r>
            <a:r>
              <a:rPr sz="1850" b="1" spc="30" dirty="0">
                <a:latin typeface="Tahoma"/>
                <a:cs typeface="Tahoma"/>
              </a:rPr>
              <a:t>l</a:t>
            </a:r>
            <a:r>
              <a:rPr sz="1850" b="1" spc="-5" dirty="0">
                <a:latin typeface="Tahoma"/>
                <a:cs typeface="Tahoma"/>
              </a:rPr>
              <a:t>a</a:t>
            </a:r>
            <a:r>
              <a:rPr sz="1850" b="1" spc="90" dirty="0">
                <a:latin typeface="Tahoma"/>
                <a:cs typeface="Tahoma"/>
              </a:rPr>
              <a:t>b</a:t>
            </a:r>
            <a:r>
              <a:rPr sz="1850" b="1" spc="30" dirty="0">
                <a:latin typeface="Tahoma"/>
                <a:cs typeface="Tahoma"/>
              </a:rPr>
              <a:t>o</a:t>
            </a:r>
            <a:r>
              <a:rPr sz="1850" b="1" spc="-20" dirty="0">
                <a:latin typeface="Tahoma"/>
                <a:cs typeface="Tahoma"/>
              </a:rPr>
              <a:t>r</a:t>
            </a:r>
            <a:r>
              <a:rPr sz="1850" b="1" spc="-5" dirty="0">
                <a:latin typeface="Tahoma"/>
                <a:cs typeface="Tahoma"/>
              </a:rPr>
              <a:t>a</a:t>
            </a:r>
            <a:r>
              <a:rPr sz="1850" b="1" spc="55" dirty="0">
                <a:latin typeface="Tahoma"/>
                <a:cs typeface="Tahoma"/>
              </a:rPr>
              <a:t>c</a:t>
            </a:r>
            <a:r>
              <a:rPr sz="1850" b="1" spc="10" dirty="0">
                <a:latin typeface="Tahoma"/>
                <a:cs typeface="Tahoma"/>
              </a:rPr>
              <a:t>i</a:t>
            </a:r>
            <a:r>
              <a:rPr sz="1850" b="1" spc="30" dirty="0">
                <a:latin typeface="Tahoma"/>
                <a:cs typeface="Tahoma"/>
              </a:rPr>
              <a:t>ó</a:t>
            </a:r>
            <a:r>
              <a:rPr sz="1850" b="1" spc="60" dirty="0">
                <a:latin typeface="Tahoma"/>
                <a:cs typeface="Tahoma"/>
              </a:rPr>
              <a:t>n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95" dirty="0">
                <a:latin typeface="Tahoma"/>
                <a:cs typeface="Tahoma"/>
              </a:rPr>
              <a:t>d</a:t>
            </a:r>
            <a:r>
              <a:rPr sz="1850" b="1" spc="10" dirty="0">
                <a:latin typeface="Tahoma"/>
                <a:cs typeface="Tahoma"/>
              </a:rPr>
              <a:t>e  </a:t>
            </a:r>
            <a:r>
              <a:rPr sz="1850" b="1" spc="45" dirty="0">
                <a:latin typeface="Tahoma"/>
                <a:cs typeface="Tahoma"/>
              </a:rPr>
              <a:t>un marco </a:t>
            </a:r>
            <a:r>
              <a:rPr sz="1850" b="1" spc="55" dirty="0">
                <a:latin typeface="Tahoma"/>
                <a:cs typeface="Tahoma"/>
              </a:rPr>
              <a:t>de </a:t>
            </a:r>
            <a:r>
              <a:rPr sz="1850" b="1" spc="60" dirty="0">
                <a:latin typeface="Tahoma"/>
                <a:cs typeface="Tahoma"/>
              </a:rPr>
              <a:t> </a:t>
            </a:r>
            <a:r>
              <a:rPr sz="1850" b="1" spc="-20" dirty="0" err="1" smtClean="0">
                <a:latin typeface="Tahoma"/>
                <a:cs typeface="Tahoma"/>
              </a:rPr>
              <a:t>r</a:t>
            </a:r>
            <a:r>
              <a:rPr sz="1850" b="1" spc="10" dirty="0" err="1" smtClean="0">
                <a:latin typeface="Tahoma"/>
                <a:cs typeface="Tahoma"/>
              </a:rPr>
              <a:t>e</a:t>
            </a:r>
            <a:r>
              <a:rPr sz="1850" b="1" spc="55" dirty="0" err="1" smtClean="0">
                <a:latin typeface="Tahoma"/>
                <a:cs typeface="Tahoma"/>
              </a:rPr>
              <a:t>c</a:t>
            </a:r>
            <a:r>
              <a:rPr sz="1850" b="1" spc="30" dirty="0" err="1" smtClean="0">
                <a:latin typeface="Tahoma"/>
                <a:cs typeface="Tahoma"/>
              </a:rPr>
              <a:t>o</a:t>
            </a:r>
            <a:r>
              <a:rPr sz="1850" b="1" spc="145" dirty="0" err="1" smtClean="0">
                <a:latin typeface="Tahoma"/>
                <a:cs typeface="Tahoma"/>
              </a:rPr>
              <a:t>m</a:t>
            </a:r>
            <a:r>
              <a:rPr sz="1850" b="1" spc="10" dirty="0" err="1" smtClean="0">
                <a:latin typeface="Tahoma"/>
                <a:cs typeface="Tahoma"/>
              </a:rPr>
              <a:t>e</a:t>
            </a:r>
            <a:r>
              <a:rPr sz="1850" b="1" spc="55" dirty="0" err="1" smtClean="0">
                <a:latin typeface="Tahoma"/>
                <a:cs typeface="Tahoma"/>
              </a:rPr>
              <a:t>n</a:t>
            </a:r>
            <a:r>
              <a:rPr sz="1850" b="1" spc="95" dirty="0" err="1" smtClean="0">
                <a:latin typeface="Tahoma"/>
                <a:cs typeface="Tahoma"/>
              </a:rPr>
              <a:t>d</a:t>
            </a:r>
            <a:r>
              <a:rPr sz="1850" b="1" spc="-5" dirty="0" err="1" smtClean="0">
                <a:latin typeface="Tahoma"/>
                <a:cs typeface="Tahoma"/>
              </a:rPr>
              <a:t>a</a:t>
            </a:r>
            <a:r>
              <a:rPr sz="1850" b="1" spc="55" dirty="0" err="1" smtClean="0">
                <a:latin typeface="Tahoma"/>
                <a:cs typeface="Tahoma"/>
              </a:rPr>
              <a:t>c</a:t>
            </a:r>
            <a:r>
              <a:rPr sz="1850" b="1" spc="10" dirty="0" err="1" smtClean="0">
                <a:latin typeface="Tahoma"/>
                <a:cs typeface="Tahoma"/>
              </a:rPr>
              <a:t>i</a:t>
            </a:r>
            <a:r>
              <a:rPr sz="1850" b="1" spc="30" dirty="0" err="1" smtClean="0">
                <a:latin typeface="Tahoma"/>
                <a:cs typeface="Tahoma"/>
              </a:rPr>
              <a:t>o</a:t>
            </a:r>
            <a:r>
              <a:rPr sz="1850" b="1" spc="55" dirty="0" err="1" smtClean="0">
                <a:latin typeface="Tahoma"/>
                <a:cs typeface="Tahoma"/>
              </a:rPr>
              <a:t>n</a:t>
            </a:r>
            <a:r>
              <a:rPr sz="1850" b="1" spc="10" dirty="0" err="1" smtClean="0">
                <a:latin typeface="Tahoma"/>
                <a:cs typeface="Tahoma"/>
              </a:rPr>
              <a:t>e</a:t>
            </a:r>
            <a:r>
              <a:rPr sz="1850" b="1" spc="-10" dirty="0" err="1" smtClean="0">
                <a:latin typeface="Tahoma"/>
                <a:cs typeface="Tahoma"/>
              </a:rPr>
              <a:t>s</a:t>
            </a:r>
            <a:r>
              <a:rPr lang="ca-ES-valencia" sz="1850" b="1" spc="-10" dirty="0" smtClean="0">
                <a:latin typeface="Tahoma"/>
                <a:cs typeface="Tahoma"/>
              </a:rPr>
              <a:t> i inclusión de directrices en la guia de Compra Pública Responsable Municipal</a:t>
            </a:r>
            <a:endParaRPr sz="18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32020" y="4562640"/>
            <a:ext cx="7265380" cy="667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1850" b="1" spc="-140" dirty="0">
                <a:latin typeface="Tahoma"/>
                <a:cs typeface="Tahoma"/>
              </a:rPr>
              <a:t>3.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15" dirty="0">
                <a:latin typeface="Tahoma"/>
                <a:cs typeface="Tahoma"/>
              </a:rPr>
              <a:t>Presión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45" dirty="0">
                <a:latin typeface="Tahoma"/>
                <a:cs typeface="Tahoma"/>
              </a:rPr>
              <a:t>del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45" dirty="0">
                <a:latin typeface="Tahoma"/>
                <a:cs typeface="Tahoma"/>
              </a:rPr>
              <a:t>CALM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5" dirty="0">
                <a:latin typeface="Tahoma"/>
                <a:cs typeface="Tahoma"/>
              </a:rPr>
              <a:t>y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30" dirty="0">
                <a:latin typeface="Tahoma"/>
                <a:cs typeface="Tahoma"/>
              </a:rPr>
              <a:t>apoyo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35" dirty="0">
                <a:latin typeface="Tahoma"/>
                <a:cs typeface="Tahoma"/>
              </a:rPr>
              <a:t>técnico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45" dirty="0">
                <a:latin typeface="Tahoma"/>
                <a:cs typeface="Tahoma"/>
              </a:rPr>
              <a:t>del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-10" dirty="0">
                <a:latin typeface="Tahoma"/>
                <a:cs typeface="Tahoma"/>
              </a:rPr>
              <a:t>GT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45" dirty="0">
                <a:latin typeface="Tahoma"/>
                <a:cs typeface="Tahoma"/>
              </a:rPr>
              <a:t>del </a:t>
            </a:r>
            <a:r>
              <a:rPr sz="1850" b="1" spc="-525" dirty="0">
                <a:latin typeface="Tahoma"/>
                <a:cs typeface="Tahoma"/>
              </a:rPr>
              <a:t> </a:t>
            </a:r>
            <a:r>
              <a:rPr sz="1850" b="1" spc="45" dirty="0">
                <a:latin typeface="Tahoma"/>
                <a:cs typeface="Tahoma"/>
              </a:rPr>
              <a:t>CALM </a:t>
            </a:r>
            <a:r>
              <a:rPr sz="1850" b="1" spc="20" dirty="0">
                <a:latin typeface="Tahoma"/>
                <a:cs typeface="Tahoma"/>
              </a:rPr>
              <a:t>para </a:t>
            </a:r>
            <a:r>
              <a:rPr sz="1850" b="1" spc="50" dirty="0">
                <a:latin typeface="Tahoma"/>
                <a:cs typeface="Tahoma"/>
              </a:rPr>
              <a:t>que </a:t>
            </a:r>
            <a:r>
              <a:rPr sz="1850" b="1" spc="15" dirty="0">
                <a:latin typeface="Tahoma"/>
                <a:cs typeface="Tahoma"/>
              </a:rPr>
              <a:t>la </a:t>
            </a:r>
            <a:r>
              <a:rPr sz="1850" b="1" spc="25" dirty="0">
                <a:latin typeface="Tahoma"/>
                <a:cs typeface="Tahoma"/>
              </a:rPr>
              <a:t>Delegación </a:t>
            </a:r>
            <a:r>
              <a:rPr sz="1850" b="1" spc="45" dirty="0">
                <a:latin typeface="Tahoma"/>
                <a:cs typeface="Tahoma"/>
              </a:rPr>
              <a:t>del </a:t>
            </a:r>
            <a:r>
              <a:rPr sz="1850" b="1" spc="50" dirty="0">
                <a:latin typeface="Tahoma"/>
                <a:cs typeface="Tahoma"/>
              </a:rPr>
              <a:t>Educación </a:t>
            </a:r>
            <a:r>
              <a:rPr sz="1850" b="1" spc="55" dirty="0">
                <a:latin typeface="Tahoma"/>
                <a:cs typeface="Tahoma"/>
              </a:rPr>
              <a:t> </a:t>
            </a:r>
            <a:r>
              <a:rPr sz="1850" b="1" spc="25" dirty="0">
                <a:latin typeface="Tahoma"/>
                <a:cs typeface="Tahoma"/>
              </a:rPr>
              <a:t>saque</a:t>
            </a:r>
            <a:r>
              <a:rPr sz="1850" b="1" spc="-120" dirty="0">
                <a:latin typeface="Tahoma"/>
                <a:cs typeface="Tahoma"/>
              </a:rPr>
              <a:t> </a:t>
            </a:r>
            <a:r>
              <a:rPr sz="1850" b="1" spc="20" dirty="0">
                <a:latin typeface="Tahoma"/>
                <a:cs typeface="Tahoma"/>
              </a:rPr>
              <a:t>el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20" dirty="0">
                <a:latin typeface="Tahoma"/>
                <a:cs typeface="Tahoma"/>
              </a:rPr>
              <a:t>nuevo</a:t>
            </a:r>
            <a:r>
              <a:rPr sz="1850" b="1" spc="-114" dirty="0">
                <a:latin typeface="Tahoma"/>
                <a:cs typeface="Tahoma"/>
              </a:rPr>
              <a:t> </a:t>
            </a:r>
            <a:r>
              <a:rPr sz="1850" b="1" spc="35" dirty="0">
                <a:latin typeface="Tahoma"/>
                <a:cs typeface="Tahoma"/>
              </a:rPr>
              <a:t>pliego</a:t>
            </a:r>
            <a:endParaRPr sz="185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15400" y="7658100"/>
            <a:ext cx="8915400" cy="995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1850" spc="35" dirty="0">
                <a:latin typeface="Tahoma"/>
                <a:cs typeface="Tahoma"/>
              </a:rPr>
              <a:t>Ahora...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10" dirty="0">
                <a:latin typeface="Tahoma"/>
                <a:cs typeface="Tahoma"/>
              </a:rPr>
              <a:t>Dar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45" dirty="0">
                <a:latin typeface="Tahoma"/>
                <a:cs typeface="Tahoma"/>
              </a:rPr>
              <a:t>seguimiento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60" dirty="0">
                <a:latin typeface="Tahoma"/>
                <a:cs typeface="Tahoma"/>
              </a:rPr>
              <a:t>y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85" dirty="0">
                <a:latin typeface="Tahoma"/>
                <a:cs typeface="Tahoma"/>
              </a:rPr>
              <a:t>velar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55" dirty="0">
                <a:latin typeface="Tahoma"/>
                <a:cs typeface="Tahoma"/>
              </a:rPr>
              <a:t>porque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80" dirty="0">
                <a:latin typeface="Tahoma"/>
                <a:cs typeface="Tahoma"/>
              </a:rPr>
              <a:t>esos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14" dirty="0" err="1">
                <a:latin typeface="Tahoma"/>
                <a:cs typeface="Tahoma"/>
              </a:rPr>
              <a:t>nuevos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25" dirty="0" err="1" smtClean="0">
                <a:latin typeface="Tahoma"/>
                <a:cs typeface="Tahoma"/>
              </a:rPr>
              <a:t>pliegos</a:t>
            </a:r>
            <a:r>
              <a:rPr lang="ca-ES-valencia" sz="1850" spc="125" dirty="0" smtClean="0">
                <a:latin typeface="Tahoma"/>
                <a:cs typeface="Tahoma"/>
              </a:rPr>
              <a:t> </a:t>
            </a:r>
            <a:r>
              <a:rPr sz="1850" spc="75" dirty="0" smtClean="0">
                <a:latin typeface="Tahoma"/>
                <a:cs typeface="Tahoma"/>
              </a:rPr>
              <a:t>se</a:t>
            </a:r>
            <a:r>
              <a:rPr sz="1850" spc="-105" dirty="0" smtClean="0">
                <a:latin typeface="Tahoma"/>
                <a:cs typeface="Tahoma"/>
              </a:rPr>
              <a:t> </a:t>
            </a:r>
            <a:r>
              <a:rPr sz="1850" spc="150" dirty="0">
                <a:latin typeface="Tahoma"/>
                <a:cs typeface="Tahoma"/>
              </a:rPr>
              <a:t>cumplan.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45" dirty="0">
                <a:latin typeface="Tahoma"/>
                <a:cs typeface="Tahoma"/>
              </a:rPr>
              <a:t>El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65" dirty="0">
                <a:latin typeface="Tahoma"/>
                <a:cs typeface="Tahoma"/>
              </a:rPr>
              <a:t>GT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lang="ca-ES-valencia" sz="1850" spc="130" dirty="0" smtClean="0">
                <a:latin typeface="Tahoma"/>
                <a:cs typeface="Tahoma"/>
              </a:rPr>
              <a:t>trabaja junto a las delegaciones de Educación y Sanidad</a:t>
            </a:r>
            <a:r>
              <a:rPr sz="1850" spc="-105" dirty="0" smtClean="0">
                <a:latin typeface="Tahoma"/>
                <a:cs typeface="Tahoma"/>
              </a:rPr>
              <a:t> </a:t>
            </a:r>
            <a:r>
              <a:rPr sz="1850" spc="145" dirty="0">
                <a:latin typeface="Tahoma"/>
                <a:cs typeface="Tahoma"/>
              </a:rPr>
              <a:t>proponer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80" dirty="0">
                <a:latin typeface="Tahoma"/>
                <a:cs typeface="Tahoma"/>
              </a:rPr>
              <a:t>un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25" dirty="0">
                <a:latin typeface="Tahoma"/>
                <a:cs typeface="Tahoma"/>
              </a:rPr>
              <a:t>sistema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70" dirty="0">
                <a:latin typeface="Tahoma"/>
                <a:cs typeface="Tahoma"/>
              </a:rPr>
              <a:t>de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25" dirty="0">
                <a:latin typeface="Tahoma"/>
                <a:cs typeface="Tahoma"/>
              </a:rPr>
              <a:t>evaluación </a:t>
            </a:r>
            <a:r>
              <a:rPr sz="1850" spc="-565" dirty="0">
                <a:latin typeface="Tahoma"/>
                <a:cs typeface="Tahoma"/>
              </a:rPr>
              <a:t> </a:t>
            </a:r>
            <a:r>
              <a:rPr sz="1850" spc="60" dirty="0">
                <a:latin typeface="Tahoma"/>
                <a:cs typeface="Tahoma"/>
              </a:rPr>
              <a:t>y</a:t>
            </a:r>
            <a:r>
              <a:rPr sz="1850" spc="-110" dirty="0">
                <a:latin typeface="Tahoma"/>
                <a:cs typeface="Tahoma"/>
              </a:rPr>
              <a:t> </a:t>
            </a:r>
            <a:r>
              <a:rPr sz="1850" spc="145" dirty="0" err="1" smtClean="0">
                <a:latin typeface="Tahoma"/>
                <a:cs typeface="Tahoma"/>
              </a:rPr>
              <a:t>seguimiento</a:t>
            </a:r>
            <a:r>
              <a:rPr lang="ca-ES-valencia" sz="1850" spc="145" dirty="0" smtClean="0">
                <a:latin typeface="Tahoma"/>
                <a:cs typeface="Tahoma"/>
              </a:rPr>
              <a:t> de los contratos</a:t>
            </a:r>
            <a:endParaRPr sz="1850" dirty="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710888" y="9167884"/>
            <a:ext cx="6496685" cy="153035"/>
            <a:chOff x="11710888" y="9167884"/>
            <a:chExt cx="6496685" cy="153035"/>
          </a:xfrm>
        </p:grpSpPr>
        <p:sp>
          <p:nvSpPr>
            <p:cNvPr id="15" name="object 15"/>
            <p:cNvSpPr/>
            <p:nvPr/>
          </p:nvSpPr>
          <p:spPr>
            <a:xfrm>
              <a:off x="11710888" y="9244092"/>
              <a:ext cx="6477635" cy="0"/>
            </a:xfrm>
            <a:custGeom>
              <a:avLst/>
              <a:gdLst/>
              <a:ahLst/>
              <a:cxnLst/>
              <a:rect l="l" t="t" r="r" b="b"/>
              <a:pathLst>
                <a:path w="6477634">
                  <a:moveTo>
                    <a:pt x="0" y="0"/>
                  </a:moveTo>
                  <a:lnTo>
                    <a:pt x="6477047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11690" y="9186942"/>
              <a:ext cx="76835" cy="114300"/>
            </a:xfrm>
            <a:custGeom>
              <a:avLst/>
              <a:gdLst/>
              <a:ahLst/>
              <a:cxnLst/>
              <a:rect l="l" t="t" r="r" b="b"/>
              <a:pathLst>
                <a:path w="76834" h="114300">
                  <a:moveTo>
                    <a:pt x="0" y="0"/>
                  </a:moveTo>
                  <a:lnTo>
                    <a:pt x="76245" y="57149"/>
                  </a:lnTo>
                  <a:lnTo>
                    <a:pt x="0" y="114299"/>
                  </a:lnTo>
                </a:path>
              </a:pathLst>
            </a:custGeom>
            <a:ln w="38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50" y="2866871"/>
            <a:ext cx="1581150" cy="1562100"/>
          </a:xfrm>
          <a:custGeom>
            <a:avLst/>
            <a:gdLst/>
            <a:ahLst/>
            <a:cxnLst/>
            <a:rect l="l" t="t" r="r" b="b"/>
            <a:pathLst>
              <a:path w="1581150" h="1562100">
                <a:moveTo>
                  <a:pt x="790574" y="1562092"/>
                </a:moveTo>
                <a:lnTo>
                  <a:pt x="742415" y="1560666"/>
                </a:lnTo>
                <a:lnTo>
                  <a:pt x="695018" y="1556444"/>
                </a:lnTo>
                <a:lnTo>
                  <a:pt x="648468" y="1549508"/>
                </a:lnTo>
                <a:lnTo>
                  <a:pt x="602845" y="1539938"/>
                </a:lnTo>
                <a:lnTo>
                  <a:pt x="558234" y="1527818"/>
                </a:lnTo>
                <a:lnTo>
                  <a:pt x="514717" y="1513227"/>
                </a:lnTo>
                <a:lnTo>
                  <a:pt x="472377" y="1496249"/>
                </a:lnTo>
                <a:lnTo>
                  <a:pt x="431295" y="1476965"/>
                </a:lnTo>
                <a:lnTo>
                  <a:pt x="391556" y="1455456"/>
                </a:lnTo>
                <a:lnTo>
                  <a:pt x="353242" y="1431804"/>
                </a:lnTo>
                <a:lnTo>
                  <a:pt x="316434" y="1406091"/>
                </a:lnTo>
                <a:lnTo>
                  <a:pt x="281217" y="1378399"/>
                </a:lnTo>
                <a:lnTo>
                  <a:pt x="247673" y="1348809"/>
                </a:lnTo>
                <a:lnTo>
                  <a:pt x="215884" y="1317404"/>
                </a:lnTo>
                <a:lnTo>
                  <a:pt x="185933" y="1284264"/>
                </a:lnTo>
                <a:lnTo>
                  <a:pt x="157903" y="1249471"/>
                </a:lnTo>
                <a:lnTo>
                  <a:pt x="131876" y="1213107"/>
                </a:lnTo>
                <a:lnTo>
                  <a:pt x="107936" y="1175254"/>
                </a:lnTo>
                <a:lnTo>
                  <a:pt x="86165" y="1135994"/>
                </a:lnTo>
                <a:lnTo>
                  <a:pt x="66645" y="1095408"/>
                </a:lnTo>
                <a:lnTo>
                  <a:pt x="49460" y="1053578"/>
                </a:lnTo>
                <a:lnTo>
                  <a:pt x="34692" y="1010585"/>
                </a:lnTo>
                <a:lnTo>
                  <a:pt x="22423" y="966512"/>
                </a:lnTo>
                <a:lnTo>
                  <a:pt x="12737" y="921440"/>
                </a:lnTo>
                <a:lnTo>
                  <a:pt x="5716" y="875450"/>
                </a:lnTo>
                <a:lnTo>
                  <a:pt x="1442" y="828625"/>
                </a:lnTo>
                <a:lnTo>
                  <a:pt x="0" y="781046"/>
                </a:lnTo>
                <a:lnTo>
                  <a:pt x="1442" y="733466"/>
                </a:lnTo>
                <a:lnTo>
                  <a:pt x="5716" y="686641"/>
                </a:lnTo>
                <a:lnTo>
                  <a:pt x="12737" y="640652"/>
                </a:lnTo>
                <a:lnTo>
                  <a:pt x="22423" y="595579"/>
                </a:lnTo>
                <a:lnTo>
                  <a:pt x="34692" y="551506"/>
                </a:lnTo>
                <a:lnTo>
                  <a:pt x="49460" y="508513"/>
                </a:lnTo>
                <a:lnTo>
                  <a:pt x="66645" y="466683"/>
                </a:lnTo>
                <a:lnTo>
                  <a:pt x="86165" y="426097"/>
                </a:lnTo>
                <a:lnTo>
                  <a:pt x="107936" y="386837"/>
                </a:lnTo>
                <a:lnTo>
                  <a:pt x="131876" y="348984"/>
                </a:lnTo>
                <a:lnTo>
                  <a:pt x="157903" y="312620"/>
                </a:lnTo>
                <a:lnTo>
                  <a:pt x="185933" y="277828"/>
                </a:lnTo>
                <a:lnTo>
                  <a:pt x="215884" y="244687"/>
                </a:lnTo>
                <a:lnTo>
                  <a:pt x="247673" y="213282"/>
                </a:lnTo>
                <a:lnTo>
                  <a:pt x="281217" y="183692"/>
                </a:lnTo>
                <a:lnTo>
                  <a:pt x="316434" y="156000"/>
                </a:lnTo>
                <a:lnTo>
                  <a:pt x="353242" y="130287"/>
                </a:lnTo>
                <a:lnTo>
                  <a:pt x="391556" y="106635"/>
                </a:lnTo>
                <a:lnTo>
                  <a:pt x="431295" y="85126"/>
                </a:lnTo>
                <a:lnTo>
                  <a:pt x="472377" y="65842"/>
                </a:lnTo>
                <a:lnTo>
                  <a:pt x="514717" y="48864"/>
                </a:lnTo>
                <a:lnTo>
                  <a:pt x="558234" y="34273"/>
                </a:lnTo>
                <a:lnTo>
                  <a:pt x="602845" y="22153"/>
                </a:lnTo>
                <a:lnTo>
                  <a:pt x="648468" y="12583"/>
                </a:lnTo>
                <a:lnTo>
                  <a:pt x="695018" y="5647"/>
                </a:lnTo>
                <a:lnTo>
                  <a:pt x="742415" y="1425"/>
                </a:lnTo>
                <a:lnTo>
                  <a:pt x="790574" y="0"/>
                </a:lnTo>
                <a:lnTo>
                  <a:pt x="838734" y="1425"/>
                </a:lnTo>
                <a:lnTo>
                  <a:pt x="886131" y="5647"/>
                </a:lnTo>
                <a:lnTo>
                  <a:pt x="932681" y="12583"/>
                </a:lnTo>
                <a:lnTo>
                  <a:pt x="978304" y="22153"/>
                </a:lnTo>
                <a:lnTo>
                  <a:pt x="1022915" y="34273"/>
                </a:lnTo>
                <a:lnTo>
                  <a:pt x="1066432" y="48864"/>
                </a:lnTo>
                <a:lnTo>
                  <a:pt x="1108772" y="65842"/>
                </a:lnTo>
                <a:lnTo>
                  <a:pt x="1149853" y="85126"/>
                </a:lnTo>
                <a:lnTo>
                  <a:pt x="1189593" y="106635"/>
                </a:lnTo>
                <a:lnTo>
                  <a:pt x="1227907" y="130287"/>
                </a:lnTo>
                <a:lnTo>
                  <a:pt x="1264715" y="156000"/>
                </a:lnTo>
                <a:lnTo>
                  <a:pt x="1299932" y="183692"/>
                </a:lnTo>
                <a:lnTo>
                  <a:pt x="1333476" y="213282"/>
                </a:lnTo>
                <a:lnTo>
                  <a:pt x="1365265" y="244687"/>
                </a:lnTo>
                <a:lnTo>
                  <a:pt x="1395216" y="277828"/>
                </a:lnTo>
                <a:lnTo>
                  <a:pt x="1423246" y="312620"/>
                </a:lnTo>
                <a:lnTo>
                  <a:pt x="1449273" y="348984"/>
                </a:lnTo>
                <a:lnTo>
                  <a:pt x="1473213" y="386837"/>
                </a:lnTo>
                <a:lnTo>
                  <a:pt x="1494984" y="426097"/>
                </a:lnTo>
                <a:lnTo>
                  <a:pt x="1514504" y="466683"/>
                </a:lnTo>
                <a:lnTo>
                  <a:pt x="1531689" y="508513"/>
                </a:lnTo>
                <a:lnTo>
                  <a:pt x="1546457" y="551506"/>
                </a:lnTo>
                <a:lnTo>
                  <a:pt x="1558726" y="595579"/>
                </a:lnTo>
                <a:lnTo>
                  <a:pt x="1568412" y="640652"/>
                </a:lnTo>
                <a:lnTo>
                  <a:pt x="1575433" y="686641"/>
                </a:lnTo>
                <a:lnTo>
                  <a:pt x="1579707" y="733466"/>
                </a:lnTo>
                <a:lnTo>
                  <a:pt x="1581149" y="781046"/>
                </a:lnTo>
                <a:lnTo>
                  <a:pt x="1579707" y="828625"/>
                </a:lnTo>
                <a:lnTo>
                  <a:pt x="1575433" y="875450"/>
                </a:lnTo>
                <a:lnTo>
                  <a:pt x="1568412" y="921440"/>
                </a:lnTo>
                <a:lnTo>
                  <a:pt x="1558726" y="966512"/>
                </a:lnTo>
                <a:lnTo>
                  <a:pt x="1546457" y="1010585"/>
                </a:lnTo>
                <a:lnTo>
                  <a:pt x="1531689" y="1053578"/>
                </a:lnTo>
                <a:lnTo>
                  <a:pt x="1514504" y="1095408"/>
                </a:lnTo>
                <a:lnTo>
                  <a:pt x="1494984" y="1135994"/>
                </a:lnTo>
                <a:lnTo>
                  <a:pt x="1473213" y="1175254"/>
                </a:lnTo>
                <a:lnTo>
                  <a:pt x="1449273" y="1213107"/>
                </a:lnTo>
                <a:lnTo>
                  <a:pt x="1423246" y="1249471"/>
                </a:lnTo>
                <a:lnTo>
                  <a:pt x="1395216" y="1284264"/>
                </a:lnTo>
                <a:lnTo>
                  <a:pt x="1365265" y="1317404"/>
                </a:lnTo>
                <a:lnTo>
                  <a:pt x="1333476" y="1348809"/>
                </a:lnTo>
                <a:lnTo>
                  <a:pt x="1299932" y="1378399"/>
                </a:lnTo>
                <a:lnTo>
                  <a:pt x="1264715" y="1406091"/>
                </a:lnTo>
                <a:lnTo>
                  <a:pt x="1227907" y="1431804"/>
                </a:lnTo>
                <a:lnTo>
                  <a:pt x="1189593" y="1455456"/>
                </a:lnTo>
                <a:lnTo>
                  <a:pt x="1149853" y="1476965"/>
                </a:lnTo>
                <a:lnTo>
                  <a:pt x="1108772" y="1496249"/>
                </a:lnTo>
                <a:lnTo>
                  <a:pt x="1066432" y="1513227"/>
                </a:lnTo>
                <a:lnTo>
                  <a:pt x="1022915" y="1527818"/>
                </a:lnTo>
                <a:lnTo>
                  <a:pt x="978304" y="1539938"/>
                </a:lnTo>
                <a:lnTo>
                  <a:pt x="932681" y="1549508"/>
                </a:lnTo>
                <a:lnTo>
                  <a:pt x="886131" y="1556444"/>
                </a:lnTo>
                <a:lnTo>
                  <a:pt x="838734" y="1560666"/>
                </a:lnTo>
                <a:lnTo>
                  <a:pt x="790574" y="1562092"/>
                </a:lnTo>
                <a:close/>
              </a:path>
            </a:pathLst>
          </a:custGeom>
          <a:solidFill>
            <a:srgbClr val="75B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5734" y="3499009"/>
            <a:ext cx="84137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13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750" spc="-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60" dirty="0">
                <a:solidFill>
                  <a:srgbClr val="FFFFFF"/>
                </a:solidFill>
                <a:latin typeface="Tahoma"/>
                <a:cs typeface="Tahoma"/>
              </a:rPr>
              <a:t>CC</a:t>
            </a:r>
            <a:r>
              <a:rPr sz="1750" spc="16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782" y="707164"/>
            <a:ext cx="133216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4" dirty="0">
                <a:latin typeface="Tahoma"/>
                <a:cs typeface="Tahoma"/>
              </a:rPr>
              <a:t>Principales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15" dirty="0">
                <a:latin typeface="Tahoma"/>
                <a:cs typeface="Tahoma"/>
              </a:rPr>
              <a:t>líneas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35" dirty="0">
                <a:latin typeface="Tahoma"/>
                <a:cs typeface="Tahoma"/>
              </a:rPr>
              <a:t>de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20" dirty="0">
                <a:latin typeface="Tahoma"/>
                <a:cs typeface="Tahoma"/>
              </a:rPr>
              <a:t>trabajo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y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25" dirty="0">
                <a:latin typeface="Tahoma"/>
                <a:cs typeface="Tahoma"/>
              </a:rPr>
              <a:t>resultados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00" dirty="0">
                <a:latin typeface="Tahoma"/>
                <a:cs typeface="Tahoma"/>
              </a:rPr>
              <a:t>del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70" dirty="0">
                <a:latin typeface="Tahoma"/>
                <a:cs typeface="Tahoma"/>
              </a:rPr>
              <a:t>CALM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054" y="2034917"/>
            <a:ext cx="13456745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45" dirty="0">
                <a:latin typeface="Tahoma"/>
                <a:cs typeface="Tahoma"/>
              </a:rPr>
              <a:t>Los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35" dirty="0">
                <a:latin typeface="Tahoma"/>
                <a:cs typeface="Tahoma"/>
              </a:rPr>
              <a:t>grupos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300" dirty="0">
                <a:latin typeface="Tahoma"/>
                <a:cs typeface="Tahoma"/>
              </a:rPr>
              <a:t>de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195" dirty="0">
                <a:latin typeface="Tahoma"/>
                <a:cs typeface="Tahoma"/>
              </a:rPr>
              <a:t>trabajo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20" dirty="0">
                <a:latin typeface="Tahoma"/>
                <a:cs typeface="Tahoma"/>
              </a:rPr>
              <a:t>son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00" dirty="0">
                <a:latin typeface="Tahoma"/>
                <a:cs typeface="Tahoma"/>
              </a:rPr>
              <a:t>el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95" dirty="0">
                <a:latin typeface="Tahoma"/>
                <a:cs typeface="Tahoma"/>
              </a:rPr>
              <a:t>motor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70" dirty="0">
                <a:latin typeface="Tahoma"/>
                <a:cs typeface="Tahoma"/>
              </a:rPr>
              <a:t>del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25" dirty="0">
                <a:latin typeface="Tahoma"/>
                <a:cs typeface="Tahoma"/>
              </a:rPr>
              <a:t>Consell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145" dirty="0">
                <a:latin typeface="Tahoma"/>
                <a:cs typeface="Tahoma"/>
              </a:rPr>
              <a:t>Alimentari...</a:t>
            </a:r>
            <a:endParaRPr sz="2900" b="1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2450" y="3185438"/>
            <a:ext cx="1029295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235" dirty="0">
                <a:latin typeface="Tahoma"/>
                <a:cs typeface="Tahoma"/>
              </a:rPr>
              <a:t>Propuesta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35" dirty="0">
                <a:latin typeface="Tahoma"/>
                <a:cs typeface="Tahoma"/>
              </a:rPr>
              <a:t>creación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165" dirty="0">
                <a:latin typeface="Tahoma"/>
                <a:cs typeface="Tahoma"/>
              </a:rPr>
              <a:t>4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54" dirty="0">
                <a:latin typeface="Tahoma"/>
                <a:cs typeface="Tahoma"/>
              </a:rPr>
              <a:t>Mercados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300" dirty="0">
                <a:latin typeface="Tahoma"/>
                <a:cs typeface="Tahoma"/>
              </a:rPr>
              <a:t>de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45" dirty="0">
                <a:latin typeface="Tahoma"/>
                <a:cs typeface="Tahoma"/>
              </a:rPr>
              <a:t>Venta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15" dirty="0">
                <a:latin typeface="Tahoma"/>
                <a:cs typeface="Tahoma"/>
              </a:rPr>
              <a:t>Directa</a:t>
            </a:r>
            <a:endParaRPr sz="2900" b="1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325" y="5982612"/>
            <a:ext cx="76200" cy="761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91956" y="5807339"/>
            <a:ext cx="6180455" cy="229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  <a:tabLst>
                <a:tab pos="1070610" algn="l"/>
                <a:tab pos="1799589" algn="l"/>
                <a:tab pos="2057400" algn="l"/>
                <a:tab pos="3296285" algn="l"/>
                <a:tab pos="5943600" algn="l"/>
              </a:tabLst>
            </a:pPr>
            <a:r>
              <a:rPr sz="1850" spc="220" dirty="0">
                <a:latin typeface="Tahoma"/>
                <a:cs typeface="Tahoma"/>
              </a:rPr>
              <a:t>P</a:t>
            </a:r>
            <a:r>
              <a:rPr sz="1850" spc="55" dirty="0">
                <a:latin typeface="Tahoma"/>
                <a:cs typeface="Tahoma"/>
              </a:rPr>
              <a:t>r</a:t>
            </a:r>
            <a:r>
              <a:rPr sz="1850" spc="145" dirty="0">
                <a:latin typeface="Tahoma"/>
                <a:cs typeface="Tahoma"/>
              </a:rPr>
              <a:t>o</a:t>
            </a:r>
            <a:r>
              <a:rPr sz="1850" spc="180" dirty="0">
                <a:latin typeface="Tahoma"/>
                <a:cs typeface="Tahoma"/>
              </a:rPr>
              <a:t>c</a:t>
            </a:r>
            <a:r>
              <a:rPr sz="1850" spc="105" dirty="0">
                <a:latin typeface="Tahoma"/>
                <a:cs typeface="Tahoma"/>
              </a:rPr>
              <a:t>e</a:t>
            </a:r>
            <a:r>
              <a:rPr sz="1850" spc="35" dirty="0">
                <a:latin typeface="Tahoma"/>
                <a:cs typeface="Tahoma"/>
              </a:rPr>
              <a:t>s</a:t>
            </a:r>
            <a:r>
              <a:rPr sz="1850" spc="150" dirty="0">
                <a:latin typeface="Tahoma"/>
                <a:cs typeface="Tahoma"/>
              </a:rPr>
              <a:t>o</a:t>
            </a:r>
            <a:r>
              <a:rPr sz="1850" dirty="0">
                <a:latin typeface="Tahoma"/>
                <a:cs typeface="Tahoma"/>
              </a:rPr>
              <a:t>	</a:t>
            </a:r>
            <a:r>
              <a:rPr sz="1850" spc="114" dirty="0">
                <a:latin typeface="Tahoma"/>
                <a:cs typeface="Tahoma"/>
              </a:rPr>
              <a:t>l</a:t>
            </a:r>
            <a:r>
              <a:rPr sz="1850" spc="105" dirty="0">
                <a:latin typeface="Tahoma"/>
                <a:cs typeface="Tahoma"/>
              </a:rPr>
              <a:t>a</a:t>
            </a:r>
            <a:r>
              <a:rPr sz="1850" spc="55" dirty="0">
                <a:latin typeface="Tahoma"/>
                <a:cs typeface="Tahoma"/>
              </a:rPr>
              <a:t>r</a:t>
            </a:r>
            <a:r>
              <a:rPr sz="1850" spc="155" dirty="0">
                <a:latin typeface="Tahoma"/>
                <a:cs typeface="Tahoma"/>
              </a:rPr>
              <a:t>g</a:t>
            </a:r>
            <a:r>
              <a:rPr sz="1850" spc="150" dirty="0">
                <a:latin typeface="Tahoma"/>
                <a:cs typeface="Tahoma"/>
              </a:rPr>
              <a:t>o</a:t>
            </a:r>
            <a:r>
              <a:rPr sz="1850" dirty="0">
                <a:latin typeface="Tahoma"/>
                <a:cs typeface="Tahoma"/>
              </a:rPr>
              <a:t>	</a:t>
            </a:r>
            <a:r>
              <a:rPr sz="1850" spc="60" dirty="0">
                <a:latin typeface="Tahoma"/>
                <a:cs typeface="Tahoma"/>
              </a:rPr>
              <a:t>y</a:t>
            </a:r>
            <a:r>
              <a:rPr sz="1850" dirty="0">
                <a:latin typeface="Tahoma"/>
                <a:cs typeface="Tahoma"/>
              </a:rPr>
              <a:t>	</a:t>
            </a:r>
            <a:r>
              <a:rPr sz="1850" spc="180" dirty="0">
                <a:latin typeface="Tahoma"/>
                <a:cs typeface="Tahoma"/>
              </a:rPr>
              <a:t>c</a:t>
            </a:r>
            <a:r>
              <a:rPr sz="1850" spc="145" dirty="0">
                <a:latin typeface="Tahoma"/>
                <a:cs typeface="Tahoma"/>
              </a:rPr>
              <a:t>o</a:t>
            </a:r>
            <a:r>
              <a:rPr sz="1850" spc="370" dirty="0">
                <a:latin typeface="Tahoma"/>
                <a:cs typeface="Tahoma"/>
              </a:rPr>
              <a:t>m</a:t>
            </a:r>
            <a:r>
              <a:rPr sz="1850" spc="229" dirty="0">
                <a:latin typeface="Tahoma"/>
                <a:cs typeface="Tahoma"/>
              </a:rPr>
              <a:t>p</a:t>
            </a:r>
            <a:r>
              <a:rPr sz="1850" spc="114" dirty="0">
                <a:latin typeface="Tahoma"/>
                <a:cs typeface="Tahoma"/>
              </a:rPr>
              <a:t>l</a:t>
            </a:r>
            <a:r>
              <a:rPr sz="1850" spc="105" dirty="0">
                <a:latin typeface="Tahoma"/>
                <a:cs typeface="Tahoma"/>
              </a:rPr>
              <a:t>e</a:t>
            </a:r>
            <a:r>
              <a:rPr sz="1850" dirty="0">
                <a:latin typeface="Tahoma"/>
                <a:cs typeface="Tahoma"/>
              </a:rPr>
              <a:t>j</a:t>
            </a:r>
            <a:r>
              <a:rPr sz="1850" spc="150" dirty="0">
                <a:latin typeface="Tahoma"/>
                <a:cs typeface="Tahoma"/>
              </a:rPr>
              <a:t>o</a:t>
            </a:r>
            <a:r>
              <a:rPr sz="1850" dirty="0">
                <a:latin typeface="Tahoma"/>
                <a:cs typeface="Tahoma"/>
              </a:rPr>
              <a:t>	</a:t>
            </a:r>
            <a:r>
              <a:rPr sz="1850" spc="105" dirty="0">
                <a:latin typeface="Tahoma"/>
                <a:cs typeface="Tahoma"/>
              </a:rPr>
              <a:t>a</a:t>
            </a:r>
            <a:r>
              <a:rPr sz="1850" spc="229" dirty="0">
                <a:latin typeface="Tahoma"/>
                <a:cs typeface="Tahoma"/>
              </a:rPr>
              <a:t>d</a:t>
            </a:r>
            <a:r>
              <a:rPr sz="1850" spc="370" dirty="0">
                <a:latin typeface="Tahoma"/>
                <a:cs typeface="Tahoma"/>
              </a:rPr>
              <a:t>m</a:t>
            </a:r>
            <a:r>
              <a:rPr sz="1850" spc="95" dirty="0">
                <a:latin typeface="Tahoma"/>
                <a:cs typeface="Tahoma"/>
              </a:rPr>
              <a:t>i</a:t>
            </a:r>
            <a:r>
              <a:rPr sz="1850" spc="190" dirty="0">
                <a:latin typeface="Tahoma"/>
                <a:cs typeface="Tahoma"/>
              </a:rPr>
              <a:t>n</a:t>
            </a:r>
            <a:r>
              <a:rPr sz="1850" spc="95" dirty="0">
                <a:latin typeface="Tahoma"/>
                <a:cs typeface="Tahoma"/>
              </a:rPr>
              <a:t>i</a:t>
            </a:r>
            <a:r>
              <a:rPr sz="1850" spc="35" dirty="0">
                <a:latin typeface="Tahoma"/>
                <a:cs typeface="Tahoma"/>
              </a:rPr>
              <a:t>s</a:t>
            </a:r>
            <a:r>
              <a:rPr sz="1850" spc="125" dirty="0">
                <a:latin typeface="Tahoma"/>
                <a:cs typeface="Tahoma"/>
              </a:rPr>
              <a:t>t</a:t>
            </a:r>
            <a:r>
              <a:rPr sz="1850" spc="55" dirty="0">
                <a:latin typeface="Tahoma"/>
                <a:cs typeface="Tahoma"/>
              </a:rPr>
              <a:t>r</a:t>
            </a:r>
            <a:r>
              <a:rPr sz="1850" spc="105" dirty="0">
                <a:latin typeface="Tahoma"/>
                <a:cs typeface="Tahoma"/>
              </a:rPr>
              <a:t>a</a:t>
            </a:r>
            <a:r>
              <a:rPr sz="1850" spc="125" dirty="0">
                <a:latin typeface="Tahoma"/>
                <a:cs typeface="Tahoma"/>
              </a:rPr>
              <a:t>t</a:t>
            </a:r>
            <a:r>
              <a:rPr sz="1850" spc="95" dirty="0">
                <a:latin typeface="Tahoma"/>
                <a:cs typeface="Tahoma"/>
              </a:rPr>
              <a:t>i</a:t>
            </a:r>
            <a:r>
              <a:rPr sz="1850" spc="40" dirty="0">
                <a:latin typeface="Tahoma"/>
                <a:cs typeface="Tahoma"/>
              </a:rPr>
              <a:t>v</a:t>
            </a:r>
            <a:r>
              <a:rPr sz="1850" spc="105" dirty="0">
                <a:latin typeface="Tahoma"/>
                <a:cs typeface="Tahoma"/>
              </a:rPr>
              <a:t>a</a:t>
            </a:r>
            <a:r>
              <a:rPr sz="1850" spc="370" dirty="0">
                <a:latin typeface="Tahoma"/>
                <a:cs typeface="Tahoma"/>
              </a:rPr>
              <a:t>m</a:t>
            </a:r>
            <a:r>
              <a:rPr sz="1850" spc="105" dirty="0">
                <a:latin typeface="Tahoma"/>
                <a:cs typeface="Tahoma"/>
              </a:rPr>
              <a:t>e</a:t>
            </a:r>
            <a:r>
              <a:rPr sz="1850" spc="190" dirty="0">
                <a:latin typeface="Tahoma"/>
                <a:cs typeface="Tahoma"/>
              </a:rPr>
              <a:t>n</a:t>
            </a:r>
            <a:r>
              <a:rPr sz="1850" spc="125" dirty="0">
                <a:latin typeface="Tahoma"/>
                <a:cs typeface="Tahoma"/>
              </a:rPr>
              <a:t>t</a:t>
            </a:r>
            <a:r>
              <a:rPr sz="1850" spc="105" dirty="0">
                <a:latin typeface="Tahoma"/>
                <a:cs typeface="Tahoma"/>
              </a:rPr>
              <a:t>e</a:t>
            </a:r>
            <a:r>
              <a:rPr sz="1850" spc="-160" dirty="0">
                <a:latin typeface="Tahoma"/>
                <a:cs typeface="Tahoma"/>
              </a:rPr>
              <a:t>.</a:t>
            </a:r>
            <a:r>
              <a:rPr sz="1850" dirty="0">
                <a:latin typeface="Tahoma"/>
                <a:cs typeface="Tahoma"/>
              </a:rPr>
              <a:t>	</a:t>
            </a:r>
            <a:r>
              <a:rPr sz="1850" spc="170" dirty="0">
                <a:latin typeface="Tahoma"/>
                <a:cs typeface="Tahoma"/>
              </a:rPr>
              <a:t>E</a:t>
            </a:r>
            <a:r>
              <a:rPr sz="1850" spc="150" dirty="0">
                <a:latin typeface="Tahoma"/>
                <a:cs typeface="Tahoma"/>
              </a:rPr>
              <a:t>l  </a:t>
            </a:r>
            <a:r>
              <a:rPr sz="1850" spc="190" dirty="0">
                <a:latin typeface="Tahoma"/>
                <a:cs typeface="Tahoma"/>
              </a:rPr>
              <a:t>CALM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55" dirty="0">
                <a:latin typeface="Tahoma"/>
                <a:cs typeface="Tahoma"/>
              </a:rPr>
              <a:t>ha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70" dirty="0">
                <a:latin typeface="Tahoma"/>
                <a:cs typeface="Tahoma"/>
              </a:rPr>
              <a:t>empujado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25" dirty="0">
                <a:latin typeface="Tahoma"/>
                <a:cs typeface="Tahoma"/>
              </a:rPr>
              <a:t>para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70" dirty="0">
                <a:latin typeface="Tahoma"/>
                <a:cs typeface="Tahoma"/>
              </a:rPr>
              <a:t>que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75" dirty="0">
                <a:latin typeface="Tahoma"/>
                <a:cs typeface="Tahoma"/>
              </a:rPr>
              <a:t>se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70" dirty="0">
                <a:latin typeface="Tahoma"/>
                <a:cs typeface="Tahoma"/>
              </a:rPr>
              <a:t>pongan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50" dirty="0">
                <a:latin typeface="Tahoma"/>
                <a:cs typeface="Tahoma"/>
              </a:rPr>
              <a:t>en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20" dirty="0">
                <a:latin typeface="Tahoma"/>
                <a:cs typeface="Tahoma"/>
              </a:rPr>
              <a:t>marcha.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ahoma"/>
              <a:cs typeface="Tahoma"/>
            </a:endParaRPr>
          </a:p>
          <a:p>
            <a:pPr marL="12700" marR="138430">
              <a:lnSpc>
                <a:spcPct val="114900"/>
              </a:lnSpc>
            </a:pPr>
            <a:r>
              <a:rPr sz="1850" spc="145" dirty="0">
                <a:latin typeface="Tahoma"/>
                <a:cs typeface="Tahoma"/>
              </a:rPr>
              <a:t>El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65" dirty="0">
                <a:latin typeface="Tahoma"/>
                <a:cs typeface="Tahoma"/>
              </a:rPr>
              <a:t>GT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70" dirty="0">
                <a:latin typeface="Tahoma"/>
                <a:cs typeface="Tahoma"/>
              </a:rPr>
              <a:t>de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20" dirty="0">
                <a:latin typeface="Tahoma"/>
                <a:cs typeface="Tahoma"/>
              </a:rPr>
              <a:t>canales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14" dirty="0">
                <a:latin typeface="Tahoma"/>
                <a:cs typeface="Tahoma"/>
              </a:rPr>
              <a:t>cortos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70" dirty="0">
                <a:latin typeface="Tahoma"/>
                <a:cs typeface="Tahoma"/>
              </a:rPr>
              <a:t>de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45" dirty="0">
                <a:latin typeface="Tahoma"/>
                <a:cs typeface="Tahoma"/>
              </a:rPr>
              <a:t>comercialización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105" dirty="0">
                <a:latin typeface="Tahoma"/>
                <a:cs typeface="Tahoma"/>
              </a:rPr>
              <a:t>trabaja </a:t>
            </a:r>
            <a:r>
              <a:rPr sz="1850" spc="-565" dirty="0">
                <a:latin typeface="Tahoma"/>
                <a:cs typeface="Tahoma"/>
              </a:rPr>
              <a:t> </a:t>
            </a:r>
            <a:r>
              <a:rPr sz="1850" spc="155" dirty="0">
                <a:latin typeface="Tahoma"/>
                <a:cs typeface="Tahoma"/>
              </a:rPr>
              <a:t>conjuntamente </a:t>
            </a:r>
            <a:r>
              <a:rPr sz="1850" spc="114" dirty="0">
                <a:latin typeface="Tahoma"/>
                <a:cs typeface="Tahoma"/>
              </a:rPr>
              <a:t>el </a:t>
            </a:r>
            <a:r>
              <a:rPr sz="1850" spc="150" dirty="0">
                <a:latin typeface="Tahoma"/>
                <a:cs typeface="Tahoma"/>
              </a:rPr>
              <a:t>Programa </a:t>
            </a:r>
            <a:r>
              <a:rPr sz="1850" spc="170" dirty="0">
                <a:latin typeface="Tahoma"/>
                <a:cs typeface="Tahoma"/>
              </a:rPr>
              <a:t>de </a:t>
            </a:r>
            <a:r>
              <a:rPr sz="1850" spc="135" dirty="0">
                <a:latin typeface="Tahoma"/>
                <a:cs typeface="Tahoma"/>
              </a:rPr>
              <a:t>Actividades </a:t>
            </a:r>
            <a:r>
              <a:rPr sz="1850" spc="170" dirty="0">
                <a:latin typeface="Tahoma"/>
                <a:cs typeface="Tahoma"/>
              </a:rPr>
              <a:t>que </a:t>
            </a:r>
            <a:r>
              <a:rPr sz="1850" spc="175" dirty="0">
                <a:latin typeface="Tahoma"/>
                <a:cs typeface="Tahoma"/>
              </a:rPr>
              <a:t> </a:t>
            </a:r>
            <a:r>
              <a:rPr sz="1850" spc="180" dirty="0">
                <a:latin typeface="Tahoma"/>
                <a:cs typeface="Tahoma"/>
              </a:rPr>
              <a:t>acompañe</a:t>
            </a:r>
            <a:r>
              <a:rPr sz="1850" spc="-110" dirty="0">
                <a:latin typeface="Tahoma"/>
                <a:cs typeface="Tahoma"/>
              </a:rPr>
              <a:t> </a:t>
            </a:r>
            <a:r>
              <a:rPr sz="1850" spc="114" dirty="0">
                <a:latin typeface="Tahoma"/>
                <a:cs typeface="Tahoma"/>
              </a:rPr>
              <a:t>la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30" dirty="0">
                <a:latin typeface="Tahoma"/>
                <a:cs typeface="Tahoma"/>
              </a:rPr>
              <a:t>puesta</a:t>
            </a:r>
            <a:r>
              <a:rPr sz="1850" spc="-110" dirty="0">
                <a:latin typeface="Tahoma"/>
                <a:cs typeface="Tahoma"/>
              </a:rPr>
              <a:t> </a:t>
            </a:r>
            <a:r>
              <a:rPr sz="1850" spc="150" dirty="0">
                <a:latin typeface="Tahoma"/>
                <a:cs typeface="Tahoma"/>
              </a:rPr>
              <a:t>en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70" dirty="0">
                <a:latin typeface="Tahoma"/>
                <a:cs typeface="Tahoma"/>
              </a:rPr>
              <a:t>marcha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70" dirty="0">
                <a:latin typeface="Tahoma"/>
                <a:cs typeface="Tahoma"/>
              </a:rPr>
              <a:t>de</a:t>
            </a:r>
            <a:r>
              <a:rPr sz="1850" spc="-110" dirty="0">
                <a:latin typeface="Tahoma"/>
                <a:cs typeface="Tahoma"/>
              </a:rPr>
              <a:t> </a:t>
            </a:r>
            <a:r>
              <a:rPr sz="1850" spc="100" dirty="0">
                <a:latin typeface="Tahoma"/>
                <a:cs typeface="Tahoma"/>
              </a:rPr>
              <a:t>los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55" dirty="0">
                <a:latin typeface="Tahoma"/>
                <a:cs typeface="Tahoma"/>
              </a:rPr>
              <a:t>mercados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170" dirty="0">
                <a:latin typeface="Tahoma"/>
                <a:cs typeface="Tahoma"/>
              </a:rPr>
              <a:t>de </a:t>
            </a:r>
            <a:r>
              <a:rPr sz="1850" spc="-565" dirty="0">
                <a:latin typeface="Tahoma"/>
                <a:cs typeface="Tahoma"/>
              </a:rPr>
              <a:t> </a:t>
            </a:r>
            <a:r>
              <a:rPr sz="1850" spc="75" dirty="0">
                <a:latin typeface="Tahoma"/>
                <a:cs typeface="Tahoma"/>
              </a:rPr>
              <a:t>l'Horta.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325" y="6954162"/>
            <a:ext cx="76200" cy="76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8520" y="4456062"/>
            <a:ext cx="8741570" cy="4136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50" y="2866871"/>
            <a:ext cx="1581150" cy="1562100"/>
          </a:xfrm>
          <a:custGeom>
            <a:avLst/>
            <a:gdLst/>
            <a:ahLst/>
            <a:cxnLst/>
            <a:rect l="l" t="t" r="r" b="b"/>
            <a:pathLst>
              <a:path w="1581150" h="1562100">
                <a:moveTo>
                  <a:pt x="790574" y="1562092"/>
                </a:moveTo>
                <a:lnTo>
                  <a:pt x="742415" y="1560666"/>
                </a:lnTo>
                <a:lnTo>
                  <a:pt x="695018" y="1556444"/>
                </a:lnTo>
                <a:lnTo>
                  <a:pt x="648468" y="1549508"/>
                </a:lnTo>
                <a:lnTo>
                  <a:pt x="602845" y="1539938"/>
                </a:lnTo>
                <a:lnTo>
                  <a:pt x="558234" y="1527818"/>
                </a:lnTo>
                <a:lnTo>
                  <a:pt x="514717" y="1513227"/>
                </a:lnTo>
                <a:lnTo>
                  <a:pt x="472377" y="1496249"/>
                </a:lnTo>
                <a:lnTo>
                  <a:pt x="431295" y="1476965"/>
                </a:lnTo>
                <a:lnTo>
                  <a:pt x="391556" y="1455456"/>
                </a:lnTo>
                <a:lnTo>
                  <a:pt x="353242" y="1431804"/>
                </a:lnTo>
                <a:lnTo>
                  <a:pt x="316434" y="1406091"/>
                </a:lnTo>
                <a:lnTo>
                  <a:pt x="281217" y="1378399"/>
                </a:lnTo>
                <a:lnTo>
                  <a:pt x="247673" y="1348809"/>
                </a:lnTo>
                <a:lnTo>
                  <a:pt x="215884" y="1317404"/>
                </a:lnTo>
                <a:lnTo>
                  <a:pt x="185933" y="1284264"/>
                </a:lnTo>
                <a:lnTo>
                  <a:pt x="157903" y="1249471"/>
                </a:lnTo>
                <a:lnTo>
                  <a:pt x="131876" y="1213107"/>
                </a:lnTo>
                <a:lnTo>
                  <a:pt x="107936" y="1175254"/>
                </a:lnTo>
                <a:lnTo>
                  <a:pt x="86165" y="1135994"/>
                </a:lnTo>
                <a:lnTo>
                  <a:pt x="66645" y="1095408"/>
                </a:lnTo>
                <a:lnTo>
                  <a:pt x="49460" y="1053578"/>
                </a:lnTo>
                <a:lnTo>
                  <a:pt x="34692" y="1010585"/>
                </a:lnTo>
                <a:lnTo>
                  <a:pt x="22423" y="966512"/>
                </a:lnTo>
                <a:lnTo>
                  <a:pt x="12737" y="921440"/>
                </a:lnTo>
                <a:lnTo>
                  <a:pt x="5716" y="875450"/>
                </a:lnTo>
                <a:lnTo>
                  <a:pt x="1442" y="828625"/>
                </a:lnTo>
                <a:lnTo>
                  <a:pt x="0" y="781046"/>
                </a:lnTo>
                <a:lnTo>
                  <a:pt x="1442" y="733466"/>
                </a:lnTo>
                <a:lnTo>
                  <a:pt x="5716" y="686641"/>
                </a:lnTo>
                <a:lnTo>
                  <a:pt x="12737" y="640652"/>
                </a:lnTo>
                <a:lnTo>
                  <a:pt x="22423" y="595579"/>
                </a:lnTo>
                <a:lnTo>
                  <a:pt x="34692" y="551506"/>
                </a:lnTo>
                <a:lnTo>
                  <a:pt x="49460" y="508513"/>
                </a:lnTo>
                <a:lnTo>
                  <a:pt x="66645" y="466683"/>
                </a:lnTo>
                <a:lnTo>
                  <a:pt x="86165" y="426097"/>
                </a:lnTo>
                <a:lnTo>
                  <a:pt x="107936" y="386837"/>
                </a:lnTo>
                <a:lnTo>
                  <a:pt x="131876" y="348984"/>
                </a:lnTo>
                <a:lnTo>
                  <a:pt x="157903" y="312620"/>
                </a:lnTo>
                <a:lnTo>
                  <a:pt x="185933" y="277828"/>
                </a:lnTo>
                <a:lnTo>
                  <a:pt x="215884" y="244687"/>
                </a:lnTo>
                <a:lnTo>
                  <a:pt x="247673" y="213282"/>
                </a:lnTo>
                <a:lnTo>
                  <a:pt x="281217" y="183692"/>
                </a:lnTo>
                <a:lnTo>
                  <a:pt x="316434" y="156000"/>
                </a:lnTo>
                <a:lnTo>
                  <a:pt x="353242" y="130287"/>
                </a:lnTo>
                <a:lnTo>
                  <a:pt x="391556" y="106635"/>
                </a:lnTo>
                <a:lnTo>
                  <a:pt x="431295" y="85126"/>
                </a:lnTo>
                <a:lnTo>
                  <a:pt x="472377" y="65842"/>
                </a:lnTo>
                <a:lnTo>
                  <a:pt x="514717" y="48864"/>
                </a:lnTo>
                <a:lnTo>
                  <a:pt x="558234" y="34273"/>
                </a:lnTo>
                <a:lnTo>
                  <a:pt x="602845" y="22153"/>
                </a:lnTo>
                <a:lnTo>
                  <a:pt x="648468" y="12583"/>
                </a:lnTo>
                <a:lnTo>
                  <a:pt x="695018" y="5647"/>
                </a:lnTo>
                <a:lnTo>
                  <a:pt x="742415" y="1425"/>
                </a:lnTo>
                <a:lnTo>
                  <a:pt x="790574" y="0"/>
                </a:lnTo>
                <a:lnTo>
                  <a:pt x="838734" y="1425"/>
                </a:lnTo>
                <a:lnTo>
                  <a:pt x="886131" y="5647"/>
                </a:lnTo>
                <a:lnTo>
                  <a:pt x="932681" y="12583"/>
                </a:lnTo>
                <a:lnTo>
                  <a:pt x="978304" y="22153"/>
                </a:lnTo>
                <a:lnTo>
                  <a:pt x="1022915" y="34273"/>
                </a:lnTo>
                <a:lnTo>
                  <a:pt x="1066432" y="48864"/>
                </a:lnTo>
                <a:lnTo>
                  <a:pt x="1108772" y="65842"/>
                </a:lnTo>
                <a:lnTo>
                  <a:pt x="1149853" y="85126"/>
                </a:lnTo>
                <a:lnTo>
                  <a:pt x="1189593" y="106635"/>
                </a:lnTo>
                <a:lnTo>
                  <a:pt x="1227907" y="130287"/>
                </a:lnTo>
                <a:lnTo>
                  <a:pt x="1264715" y="156000"/>
                </a:lnTo>
                <a:lnTo>
                  <a:pt x="1299932" y="183692"/>
                </a:lnTo>
                <a:lnTo>
                  <a:pt x="1333476" y="213282"/>
                </a:lnTo>
                <a:lnTo>
                  <a:pt x="1365265" y="244687"/>
                </a:lnTo>
                <a:lnTo>
                  <a:pt x="1395216" y="277828"/>
                </a:lnTo>
                <a:lnTo>
                  <a:pt x="1423246" y="312620"/>
                </a:lnTo>
                <a:lnTo>
                  <a:pt x="1449273" y="348984"/>
                </a:lnTo>
                <a:lnTo>
                  <a:pt x="1473213" y="386837"/>
                </a:lnTo>
                <a:lnTo>
                  <a:pt x="1494984" y="426097"/>
                </a:lnTo>
                <a:lnTo>
                  <a:pt x="1514504" y="466683"/>
                </a:lnTo>
                <a:lnTo>
                  <a:pt x="1531689" y="508513"/>
                </a:lnTo>
                <a:lnTo>
                  <a:pt x="1546457" y="551506"/>
                </a:lnTo>
                <a:lnTo>
                  <a:pt x="1558726" y="595579"/>
                </a:lnTo>
                <a:lnTo>
                  <a:pt x="1568412" y="640652"/>
                </a:lnTo>
                <a:lnTo>
                  <a:pt x="1575433" y="686641"/>
                </a:lnTo>
                <a:lnTo>
                  <a:pt x="1579707" y="733466"/>
                </a:lnTo>
                <a:lnTo>
                  <a:pt x="1581149" y="781046"/>
                </a:lnTo>
                <a:lnTo>
                  <a:pt x="1579707" y="828625"/>
                </a:lnTo>
                <a:lnTo>
                  <a:pt x="1575433" y="875450"/>
                </a:lnTo>
                <a:lnTo>
                  <a:pt x="1568412" y="921440"/>
                </a:lnTo>
                <a:lnTo>
                  <a:pt x="1558726" y="966512"/>
                </a:lnTo>
                <a:lnTo>
                  <a:pt x="1546457" y="1010585"/>
                </a:lnTo>
                <a:lnTo>
                  <a:pt x="1531689" y="1053578"/>
                </a:lnTo>
                <a:lnTo>
                  <a:pt x="1514504" y="1095408"/>
                </a:lnTo>
                <a:lnTo>
                  <a:pt x="1494984" y="1135994"/>
                </a:lnTo>
                <a:lnTo>
                  <a:pt x="1473213" y="1175254"/>
                </a:lnTo>
                <a:lnTo>
                  <a:pt x="1449273" y="1213107"/>
                </a:lnTo>
                <a:lnTo>
                  <a:pt x="1423246" y="1249471"/>
                </a:lnTo>
                <a:lnTo>
                  <a:pt x="1395216" y="1284264"/>
                </a:lnTo>
                <a:lnTo>
                  <a:pt x="1365265" y="1317404"/>
                </a:lnTo>
                <a:lnTo>
                  <a:pt x="1333476" y="1348809"/>
                </a:lnTo>
                <a:lnTo>
                  <a:pt x="1299932" y="1378399"/>
                </a:lnTo>
                <a:lnTo>
                  <a:pt x="1264715" y="1406091"/>
                </a:lnTo>
                <a:lnTo>
                  <a:pt x="1227907" y="1431804"/>
                </a:lnTo>
                <a:lnTo>
                  <a:pt x="1189593" y="1455456"/>
                </a:lnTo>
                <a:lnTo>
                  <a:pt x="1149853" y="1476965"/>
                </a:lnTo>
                <a:lnTo>
                  <a:pt x="1108772" y="1496249"/>
                </a:lnTo>
                <a:lnTo>
                  <a:pt x="1066432" y="1513227"/>
                </a:lnTo>
                <a:lnTo>
                  <a:pt x="1022915" y="1527818"/>
                </a:lnTo>
                <a:lnTo>
                  <a:pt x="978304" y="1539938"/>
                </a:lnTo>
                <a:lnTo>
                  <a:pt x="932681" y="1549508"/>
                </a:lnTo>
                <a:lnTo>
                  <a:pt x="886131" y="1556444"/>
                </a:lnTo>
                <a:lnTo>
                  <a:pt x="838734" y="1560666"/>
                </a:lnTo>
                <a:lnTo>
                  <a:pt x="790574" y="1562092"/>
                </a:lnTo>
                <a:close/>
              </a:path>
            </a:pathLst>
          </a:custGeom>
          <a:solidFill>
            <a:srgbClr val="75B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3660" y="3155729"/>
            <a:ext cx="11658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4300"/>
              </a:lnSpc>
              <a:spcBef>
                <a:spcPts val="100"/>
              </a:spcBef>
            </a:pPr>
            <a:r>
              <a:rPr sz="1750" spc="60" dirty="0">
                <a:solidFill>
                  <a:srgbClr val="FFFFFF"/>
                </a:solidFill>
                <a:latin typeface="Tahoma"/>
                <a:cs typeface="Tahoma"/>
              </a:rPr>
              <a:t>GT </a:t>
            </a:r>
            <a:r>
              <a:rPr sz="175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2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50" spc="20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750" spc="170" dirty="0">
                <a:solidFill>
                  <a:srgbClr val="FFFFFF"/>
                </a:solidFill>
                <a:latin typeface="Tahoma"/>
                <a:cs typeface="Tahoma"/>
              </a:rPr>
              <a:t>RO</a:t>
            </a:r>
            <a:r>
              <a:rPr sz="1750" spc="8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750" spc="-13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50" spc="-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50" spc="160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1750" spc="125" dirty="0">
                <a:solidFill>
                  <a:srgbClr val="FFFFFF"/>
                </a:solidFill>
                <a:latin typeface="Tahoma"/>
                <a:cs typeface="Tahoma"/>
              </a:rPr>
              <a:t>VLC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1613" y="4118875"/>
            <a:ext cx="3686174" cy="5495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900" y="5143500"/>
            <a:ext cx="3238499" cy="45624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1870" y="6028934"/>
            <a:ext cx="6381749" cy="35813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3820" y="707166"/>
            <a:ext cx="13286980" cy="559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254" dirty="0">
                <a:latin typeface="Tahoma"/>
                <a:cs typeface="Tahoma"/>
              </a:rPr>
              <a:t>Principales</a:t>
            </a:r>
            <a:r>
              <a:rPr sz="3550" spc="-195" dirty="0">
                <a:latin typeface="Tahoma"/>
                <a:cs typeface="Tahoma"/>
              </a:rPr>
              <a:t> </a:t>
            </a:r>
            <a:r>
              <a:rPr sz="3550" spc="215" dirty="0">
                <a:latin typeface="Tahoma"/>
                <a:cs typeface="Tahoma"/>
              </a:rPr>
              <a:t>líneas</a:t>
            </a:r>
            <a:r>
              <a:rPr sz="3550" spc="-190" dirty="0">
                <a:latin typeface="Tahoma"/>
                <a:cs typeface="Tahoma"/>
              </a:rPr>
              <a:t> </a:t>
            </a:r>
            <a:r>
              <a:rPr sz="3550" spc="335" dirty="0">
                <a:latin typeface="Tahoma"/>
                <a:cs typeface="Tahoma"/>
              </a:rPr>
              <a:t>de</a:t>
            </a:r>
            <a:r>
              <a:rPr sz="3550" spc="-195" dirty="0">
                <a:latin typeface="Tahoma"/>
                <a:cs typeface="Tahoma"/>
              </a:rPr>
              <a:t> </a:t>
            </a:r>
            <a:r>
              <a:rPr sz="3550" spc="220" dirty="0">
                <a:latin typeface="Tahoma"/>
                <a:cs typeface="Tahoma"/>
              </a:rPr>
              <a:t>trabajo</a:t>
            </a:r>
            <a:r>
              <a:rPr sz="3550" spc="-190" dirty="0">
                <a:latin typeface="Tahoma"/>
                <a:cs typeface="Tahoma"/>
              </a:rPr>
              <a:t> </a:t>
            </a:r>
            <a:r>
              <a:rPr sz="3550" spc="114" dirty="0">
                <a:latin typeface="Tahoma"/>
                <a:cs typeface="Tahoma"/>
              </a:rPr>
              <a:t>y</a:t>
            </a:r>
            <a:r>
              <a:rPr sz="3550" spc="-195" dirty="0">
                <a:latin typeface="Tahoma"/>
                <a:cs typeface="Tahoma"/>
              </a:rPr>
              <a:t> </a:t>
            </a:r>
            <a:r>
              <a:rPr sz="3550" spc="225" dirty="0">
                <a:latin typeface="Tahoma"/>
                <a:cs typeface="Tahoma"/>
              </a:rPr>
              <a:t>resultados</a:t>
            </a:r>
            <a:r>
              <a:rPr sz="3550" spc="-190" dirty="0">
                <a:latin typeface="Tahoma"/>
                <a:cs typeface="Tahoma"/>
              </a:rPr>
              <a:t> </a:t>
            </a:r>
            <a:r>
              <a:rPr sz="3550" spc="300" dirty="0">
                <a:latin typeface="Tahoma"/>
                <a:cs typeface="Tahoma"/>
              </a:rPr>
              <a:t>del</a:t>
            </a:r>
            <a:r>
              <a:rPr sz="3550" spc="-190" dirty="0">
                <a:latin typeface="Tahoma"/>
                <a:cs typeface="Tahoma"/>
              </a:rPr>
              <a:t> </a:t>
            </a:r>
            <a:r>
              <a:rPr sz="3550" spc="370" dirty="0">
                <a:latin typeface="Tahoma"/>
                <a:cs typeface="Tahoma"/>
              </a:rPr>
              <a:t>CALM</a:t>
            </a:r>
            <a:endParaRPr sz="35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054" y="2034919"/>
            <a:ext cx="13456745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45" dirty="0">
                <a:latin typeface="Tahoma"/>
                <a:cs typeface="Tahoma"/>
              </a:rPr>
              <a:t>Los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35" dirty="0">
                <a:latin typeface="Tahoma"/>
                <a:cs typeface="Tahoma"/>
              </a:rPr>
              <a:t>grupos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300" dirty="0">
                <a:latin typeface="Tahoma"/>
                <a:cs typeface="Tahoma"/>
              </a:rPr>
              <a:t>de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195" dirty="0">
                <a:latin typeface="Tahoma"/>
                <a:cs typeface="Tahoma"/>
              </a:rPr>
              <a:t>trabajo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20" dirty="0">
                <a:latin typeface="Tahoma"/>
                <a:cs typeface="Tahoma"/>
              </a:rPr>
              <a:t>son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00" dirty="0">
                <a:latin typeface="Tahoma"/>
                <a:cs typeface="Tahoma"/>
              </a:rPr>
              <a:t>el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95" dirty="0">
                <a:latin typeface="Tahoma"/>
                <a:cs typeface="Tahoma"/>
              </a:rPr>
              <a:t>motor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70" dirty="0">
                <a:latin typeface="Tahoma"/>
                <a:cs typeface="Tahoma"/>
              </a:rPr>
              <a:t>del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25" dirty="0">
                <a:latin typeface="Tahoma"/>
                <a:cs typeface="Tahoma"/>
              </a:rPr>
              <a:t>Consell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145" dirty="0">
                <a:latin typeface="Tahoma"/>
                <a:cs typeface="Tahoma"/>
              </a:rPr>
              <a:t>Alimentari...</a:t>
            </a:r>
            <a:endParaRPr sz="2900" b="1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0463" y="3072140"/>
            <a:ext cx="12919075" cy="1048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2900" b="1" spc="210" dirty="0">
                <a:latin typeface="Tahoma"/>
                <a:cs typeface="Tahoma"/>
              </a:rPr>
              <a:t>Generación</a:t>
            </a:r>
            <a:r>
              <a:rPr sz="2900" b="1" spc="-155" dirty="0">
                <a:latin typeface="Tahoma"/>
                <a:cs typeface="Tahoma"/>
              </a:rPr>
              <a:t> </a:t>
            </a:r>
            <a:r>
              <a:rPr sz="2900" b="1" spc="270" dirty="0">
                <a:latin typeface="Tahoma"/>
                <a:cs typeface="Tahoma"/>
              </a:rPr>
              <a:t>de</a:t>
            </a:r>
            <a:r>
              <a:rPr sz="2900" b="1" spc="-150" dirty="0">
                <a:latin typeface="Tahoma"/>
                <a:cs typeface="Tahoma"/>
              </a:rPr>
              <a:t> </a:t>
            </a:r>
            <a:r>
              <a:rPr sz="2900" b="1" spc="160" dirty="0">
                <a:latin typeface="Tahoma"/>
                <a:cs typeface="Tahoma"/>
              </a:rPr>
              <a:t>propuestas,</a:t>
            </a:r>
            <a:r>
              <a:rPr sz="2900" b="1" spc="-150" dirty="0">
                <a:latin typeface="Tahoma"/>
                <a:cs typeface="Tahoma"/>
              </a:rPr>
              <a:t> </a:t>
            </a:r>
            <a:r>
              <a:rPr sz="2900" b="1" spc="235" dirty="0">
                <a:latin typeface="Tahoma"/>
                <a:cs typeface="Tahoma"/>
              </a:rPr>
              <a:t>incidencia</a:t>
            </a:r>
            <a:r>
              <a:rPr sz="2900" b="1" spc="-150" dirty="0">
                <a:latin typeface="Tahoma"/>
                <a:cs typeface="Tahoma"/>
              </a:rPr>
              <a:t> </a:t>
            </a:r>
            <a:r>
              <a:rPr sz="2900" b="1" spc="220" dirty="0">
                <a:latin typeface="Tahoma"/>
                <a:cs typeface="Tahoma"/>
              </a:rPr>
              <a:t>política</a:t>
            </a:r>
            <a:r>
              <a:rPr sz="2900" b="1" spc="-150" dirty="0">
                <a:latin typeface="Tahoma"/>
                <a:cs typeface="Tahoma"/>
              </a:rPr>
              <a:t> </a:t>
            </a:r>
            <a:r>
              <a:rPr sz="2900" b="1" spc="90" dirty="0">
                <a:latin typeface="Tahoma"/>
                <a:cs typeface="Tahoma"/>
              </a:rPr>
              <a:t>y</a:t>
            </a:r>
            <a:r>
              <a:rPr sz="2900" b="1" spc="-150" dirty="0">
                <a:latin typeface="Tahoma"/>
                <a:cs typeface="Tahoma"/>
              </a:rPr>
              <a:t> </a:t>
            </a:r>
            <a:r>
              <a:rPr sz="2900" b="1" spc="200" dirty="0">
                <a:latin typeface="Tahoma"/>
                <a:cs typeface="Tahoma"/>
              </a:rPr>
              <a:t>sensibilización</a:t>
            </a:r>
            <a:r>
              <a:rPr sz="2900" b="1" spc="-155" dirty="0">
                <a:latin typeface="Tahoma"/>
                <a:cs typeface="Tahoma"/>
              </a:rPr>
              <a:t> </a:t>
            </a:r>
            <a:r>
              <a:rPr sz="2900" b="1" spc="215" dirty="0">
                <a:latin typeface="Tahoma"/>
                <a:cs typeface="Tahoma"/>
              </a:rPr>
              <a:t>contra</a:t>
            </a:r>
            <a:r>
              <a:rPr sz="2900" b="1" spc="-150" dirty="0">
                <a:latin typeface="Tahoma"/>
                <a:cs typeface="Tahoma"/>
              </a:rPr>
              <a:t> </a:t>
            </a:r>
            <a:r>
              <a:rPr sz="2900" b="1" spc="180" dirty="0">
                <a:latin typeface="Tahoma"/>
                <a:cs typeface="Tahoma"/>
              </a:rPr>
              <a:t>el </a:t>
            </a:r>
            <a:r>
              <a:rPr sz="2900" b="1" spc="-875" dirty="0">
                <a:latin typeface="Tahoma"/>
                <a:cs typeface="Tahoma"/>
              </a:rPr>
              <a:t> </a:t>
            </a:r>
            <a:r>
              <a:rPr sz="2900" b="1" spc="220" dirty="0" err="1">
                <a:latin typeface="Tahoma"/>
                <a:cs typeface="Tahoma"/>
              </a:rPr>
              <a:t>desperdicio</a:t>
            </a:r>
            <a:r>
              <a:rPr sz="2900" b="1" spc="-165" dirty="0">
                <a:latin typeface="Tahoma"/>
                <a:cs typeface="Tahoma"/>
              </a:rPr>
              <a:t> </a:t>
            </a:r>
            <a:r>
              <a:rPr sz="2900" b="1" spc="180" dirty="0" err="1" smtClean="0">
                <a:latin typeface="Tahoma"/>
                <a:cs typeface="Tahoma"/>
              </a:rPr>
              <a:t>alimentario</a:t>
            </a:r>
            <a:endParaRPr sz="2900" b="1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79500" y="5665137"/>
            <a:ext cx="2336800" cy="202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650" b="1" spc="25" dirty="0">
                <a:latin typeface="Tahoma"/>
                <a:cs typeface="Tahoma"/>
              </a:rPr>
              <a:t>Propuesta </a:t>
            </a:r>
            <a:r>
              <a:rPr sz="1650" b="1" spc="30" dirty="0">
                <a:latin typeface="Tahoma"/>
                <a:cs typeface="Tahoma"/>
              </a:rPr>
              <a:t>técnica </a:t>
            </a:r>
            <a:r>
              <a:rPr sz="1650" b="1" spc="35" dirty="0">
                <a:latin typeface="Tahoma"/>
                <a:cs typeface="Tahoma"/>
              </a:rPr>
              <a:t> </a:t>
            </a:r>
            <a:r>
              <a:rPr sz="1650" b="1" spc="20" dirty="0">
                <a:latin typeface="Tahoma"/>
                <a:cs typeface="Tahoma"/>
              </a:rPr>
              <a:t>para </a:t>
            </a:r>
            <a:r>
              <a:rPr sz="1650" b="1" spc="10" dirty="0">
                <a:latin typeface="Tahoma"/>
                <a:cs typeface="Tahoma"/>
              </a:rPr>
              <a:t>generar </a:t>
            </a:r>
            <a:r>
              <a:rPr sz="1650" b="1" spc="45" dirty="0">
                <a:latin typeface="Tahoma"/>
                <a:cs typeface="Tahoma"/>
              </a:rPr>
              <a:t>un </a:t>
            </a:r>
            <a:r>
              <a:rPr sz="1650" b="1" spc="50" dirty="0">
                <a:latin typeface="Tahoma"/>
                <a:cs typeface="Tahoma"/>
              </a:rPr>
              <a:t> </a:t>
            </a:r>
            <a:r>
              <a:rPr sz="1650" b="1" spc="25" dirty="0">
                <a:latin typeface="Tahoma"/>
                <a:cs typeface="Tahoma"/>
              </a:rPr>
              <a:t>sistema </a:t>
            </a:r>
            <a:r>
              <a:rPr sz="1650" b="1" spc="50" dirty="0">
                <a:latin typeface="Tahoma"/>
                <a:cs typeface="Tahoma"/>
              </a:rPr>
              <a:t>de </a:t>
            </a:r>
            <a:r>
              <a:rPr sz="1650" b="1" spc="55" dirty="0">
                <a:latin typeface="Tahoma"/>
                <a:cs typeface="Tahoma"/>
              </a:rPr>
              <a:t> </a:t>
            </a:r>
            <a:r>
              <a:rPr sz="1650" b="1" spc="35" dirty="0">
                <a:latin typeface="Tahoma"/>
                <a:cs typeface="Tahoma"/>
              </a:rPr>
              <a:t>aprovechamiento </a:t>
            </a:r>
            <a:r>
              <a:rPr sz="1650" b="1" spc="40" dirty="0">
                <a:latin typeface="Tahoma"/>
                <a:cs typeface="Tahoma"/>
              </a:rPr>
              <a:t> </a:t>
            </a:r>
            <a:r>
              <a:rPr sz="1650" b="1" spc="25" dirty="0">
                <a:latin typeface="Tahoma"/>
                <a:cs typeface="Tahoma"/>
              </a:rPr>
              <a:t>alimentario</a:t>
            </a:r>
            <a:r>
              <a:rPr sz="1650" b="1" spc="-114" dirty="0">
                <a:latin typeface="Tahoma"/>
                <a:cs typeface="Tahoma"/>
              </a:rPr>
              <a:t> </a:t>
            </a:r>
            <a:r>
              <a:rPr sz="1650" b="1" spc="50" dirty="0">
                <a:latin typeface="Tahoma"/>
                <a:cs typeface="Tahoma"/>
              </a:rPr>
              <a:t>de</a:t>
            </a:r>
            <a:r>
              <a:rPr sz="1650" b="1" spc="-110" dirty="0">
                <a:latin typeface="Tahoma"/>
                <a:cs typeface="Tahoma"/>
              </a:rPr>
              <a:t> </a:t>
            </a:r>
            <a:r>
              <a:rPr sz="1650" b="1" spc="10" dirty="0">
                <a:latin typeface="Tahoma"/>
                <a:cs typeface="Tahoma"/>
              </a:rPr>
              <a:t>fruta</a:t>
            </a:r>
            <a:r>
              <a:rPr sz="1650" b="1" spc="-114" dirty="0">
                <a:latin typeface="Tahoma"/>
                <a:cs typeface="Tahoma"/>
              </a:rPr>
              <a:t> </a:t>
            </a:r>
            <a:r>
              <a:rPr sz="1650" b="1" spc="5" dirty="0">
                <a:latin typeface="Tahoma"/>
                <a:cs typeface="Tahoma"/>
              </a:rPr>
              <a:t>y </a:t>
            </a:r>
            <a:r>
              <a:rPr sz="1650" b="1" spc="-470" dirty="0">
                <a:latin typeface="Tahoma"/>
                <a:cs typeface="Tahoma"/>
              </a:rPr>
              <a:t> </a:t>
            </a:r>
            <a:r>
              <a:rPr sz="1650" b="1" spc="15" dirty="0">
                <a:latin typeface="Tahoma"/>
                <a:cs typeface="Tahoma"/>
              </a:rPr>
              <a:t>verdura </a:t>
            </a:r>
            <a:r>
              <a:rPr sz="1650" b="1" spc="30" dirty="0">
                <a:latin typeface="Tahoma"/>
                <a:cs typeface="Tahoma"/>
              </a:rPr>
              <a:t>en </a:t>
            </a:r>
            <a:r>
              <a:rPr sz="1650" b="1" spc="35" dirty="0">
                <a:latin typeface="Tahoma"/>
                <a:cs typeface="Tahoma"/>
              </a:rPr>
              <a:t> </a:t>
            </a:r>
            <a:r>
              <a:rPr sz="1650" b="1" spc="15" dirty="0">
                <a:latin typeface="Tahoma"/>
                <a:cs typeface="Tahoma"/>
              </a:rPr>
              <a:t>mercavalència.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200" y="4647704"/>
            <a:ext cx="436181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35" dirty="0">
                <a:latin typeface="Tahoma"/>
                <a:cs typeface="Tahoma"/>
              </a:rPr>
              <a:t>Encuentros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5" dirty="0">
                <a:latin typeface="Tahoma"/>
                <a:cs typeface="Tahoma"/>
              </a:rPr>
              <a:t>y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25" dirty="0">
                <a:latin typeface="Tahoma"/>
                <a:cs typeface="Tahoma"/>
              </a:rPr>
              <a:t>acciones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50" dirty="0">
                <a:latin typeface="Tahoma"/>
                <a:cs typeface="Tahoma"/>
              </a:rPr>
              <a:t>de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25" dirty="0">
                <a:latin typeface="Tahoma"/>
                <a:cs typeface="Tahoma"/>
              </a:rPr>
              <a:t>sensibilización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75131" y="5400344"/>
            <a:ext cx="599757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650" b="1" spc="25" dirty="0">
                <a:latin typeface="Tahoma"/>
                <a:cs typeface="Tahoma"/>
              </a:rPr>
              <a:t>Programa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35" dirty="0">
                <a:latin typeface="Tahoma"/>
                <a:cs typeface="Tahoma"/>
              </a:rPr>
              <a:t>piloto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50" dirty="0">
                <a:latin typeface="Tahoma"/>
                <a:cs typeface="Tahoma"/>
              </a:rPr>
              <a:t>de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25" dirty="0">
                <a:latin typeface="Tahoma"/>
                <a:cs typeface="Tahoma"/>
              </a:rPr>
              <a:t>recogidas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30" dirty="0">
                <a:latin typeface="Tahoma"/>
                <a:cs typeface="Tahoma"/>
              </a:rPr>
              <a:t>en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10" dirty="0">
                <a:latin typeface="Tahoma"/>
                <a:cs typeface="Tahoma"/>
              </a:rPr>
              <a:t>l'Horta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50" dirty="0">
                <a:latin typeface="Tahoma"/>
                <a:cs typeface="Tahoma"/>
              </a:rPr>
              <a:t>de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30" dirty="0">
                <a:latin typeface="Tahoma"/>
                <a:cs typeface="Tahoma"/>
              </a:rPr>
              <a:t>València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45" dirty="0">
                <a:latin typeface="Tahoma"/>
                <a:cs typeface="Tahoma"/>
              </a:rPr>
              <a:t>con </a:t>
            </a:r>
            <a:r>
              <a:rPr sz="1650" b="1" spc="-465" dirty="0">
                <a:latin typeface="Tahoma"/>
                <a:cs typeface="Tahoma"/>
              </a:rPr>
              <a:t> </a:t>
            </a:r>
            <a:r>
              <a:rPr sz="1650" b="1" spc="35" dirty="0">
                <a:latin typeface="Tahoma"/>
                <a:cs typeface="Tahoma"/>
              </a:rPr>
              <a:t>Espigolados</a:t>
            </a:r>
            <a:r>
              <a:rPr sz="1650" b="1" spc="-110" dirty="0">
                <a:latin typeface="Tahoma"/>
                <a:cs typeface="Tahoma"/>
              </a:rPr>
              <a:t> </a:t>
            </a:r>
            <a:r>
              <a:rPr sz="1650" b="1" spc="40" dirty="0">
                <a:latin typeface="Tahoma"/>
                <a:cs typeface="Tahoma"/>
              </a:rPr>
              <a:t>coordinado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35" dirty="0">
                <a:latin typeface="Tahoma"/>
                <a:cs typeface="Tahoma"/>
              </a:rPr>
              <a:t>por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20" dirty="0">
                <a:latin typeface="Tahoma"/>
                <a:cs typeface="Tahoma"/>
              </a:rPr>
              <a:t>el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-5" dirty="0">
                <a:latin typeface="Tahoma"/>
                <a:cs typeface="Tahoma"/>
              </a:rPr>
              <a:t>GT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35" dirty="0">
                <a:latin typeface="Tahoma"/>
                <a:cs typeface="Tahoma"/>
              </a:rPr>
              <a:t>Aprofita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35" dirty="0">
                <a:latin typeface="Tahoma"/>
                <a:cs typeface="Tahoma"/>
              </a:rPr>
              <a:t>VLC</a:t>
            </a:r>
            <a:endParaRPr sz="165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81939" y="458545"/>
            <a:ext cx="3486149" cy="10667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0565" y="1654237"/>
            <a:ext cx="17488535" cy="0"/>
          </a:xfrm>
          <a:custGeom>
            <a:avLst/>
            <a:gdLst/>
            <a:ahLst/>
            <a:cxnLst/>
            <a:rect l="l" t="t" r="r" b="b"/>
            <a:pathLst>
              <a:path w="17488535">
                <a:moveTo>
                  <a:pt x="0" y="0"/>
                </a:moveTo>
                <a:lnTo>
                  <a:pt x="17487964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350" y="2866872"/>
            <a:ext cx="1581150" cy="1562100"/>
          </a:xfrm>
          <a:custGeom>
            <a:avLst/>
            <a:gdLst/>
            <a:ahLst/>
            <a:cxnLst/>
            <a:rect l="l" t="t" r="r" b="b"/>
            <a:pathLst>
              <a:path w="1581150" h="1562100">
                <a:moveTo>
                  <a:pt x="790574" y="1562092"/>
                </a:moveTo>
                <a:lnTo>
                  <a:pt x="742415" y="1560666"/>
                </a:lnTo>
                <a:lnTo>
                  <a:pt x="695018" y="1556444"/>
                </a:lnTo>
                <a:lnTo>
                  <a:pt x="648468" y="1549508"/>
                </a:lnTo>
                <a:lnTo>
                  <a:pt x="602845" y="1539938"/>
                </a:lnTo>
                <a:lnTo>
                  <a:pt x="558234" y="1527818"/>
                </a:lnTo>
                <a:lnTo>
                  <a:pt x="514717" y="1513227"/>
                </a:lnTo>
                <a:lnTo>
                  <a:pt x="472377" y="1496249"/>
                </a:lnTo>
                <a:lnTo>
                  <a:pt x="431295" y="1476965"/>
                </a:lnTo>
                <a:lnTo>
                  <a:pt x="391556" y="1455456"/>
                </a:lnTo>
                <a:lnTo>
                  <a:pt x="353242" y="1431804"/>
                </a:lnTo>
                <a:lnTo>
                  <a:pt x="316434" y="1406091"/>
                </a:lnTo>
                <a:lnTo>
                  <a:pt x="281217" y="1378399"/>
                </a:lnTo>
                <a:lnTo>
                  <a:pt x="247673" y="1348809"/>
                </a:lnTo>
                <a:lnTo>
                  <a:pt x="215884" y="1317404"/>
                </a:lnTo>
                <a:lnTo>
                  <a:pt x="185933" y="1284264"/>
                </a:lnTo>
                <a:lnTo>
                  <a:pt x="157903" y="1249471"/>
                </a:lnTo>
                <a:lnTo>
                  <a:pt x="131876" y="1213107"/>
                </a:lnTo>
                <a:lnTo>
                  <a:pt x="107936" y="1175254"/>
                </a:lnTo>
                <a:lnTo>
                  <a:pt x="86165" y="1135994"/>
                </a:lnTo>
                <a:lnTo>
                  <a:pt x="66645" y="1095408"/>
                </a:lnTo>
                <a:lnTo>
                  <a:pt x="49460" y="1053578"/>
                </a:lnTo>
                <a:lnTo>
                  <a:pt x="34692" y="1010585"/>
                </a:lnTo>
                <a:lnTo>
                  <a:pt x="22423" y="966512"/>
                </a:lnTo>
                <a:lnTo>
                  <a:pt x="12737" y="921440"/>
                </a:lnTo>
                <a:lnTo>
                  <a:pt x="5716" y="875450"/>
                </a:lnTo>
                <a:lnTo>
                  <a:pt x="1442" y="828625"/>
                </a:lnTo>
                <a:lnTo>
                  <a:pt x="0" y="781046"/>
                </a:lnTo>
                <a:lnTo>
                  <a:pt x="1442" y="733466"/>
                </a:lnTo>
                <a:lnTo>
                  <a:pt x="5716" y="686641"/>
                </a:lnTo>
                <a:lnTo>
                  <a:pt x="12737" y="640652"/>
                </a:lnTo>
                <a:lnTo>
                  <a:pt x="22423" y="595579"/>
                </a:lnTo>
                <a:lnTo>
                  <a:pt x="34692" y="551506"/>
                </a:lnTo>
                <a:lnTo>
                  <a:pt x="49460" y="508513"/>
                </a:lnTo>
                <a:lnTo>
                  <a:pt x="66645" y="466683"/>
                </a:lnTo>
                <a:lnTo>
                  <a:pt x="86165" y="426097"/>
                </a:lnTo>
                <a:lnTo>
                  <a:pt x="107936" y="386837"/>
                </a:lnTo>
                <a:lnTo>
                  <a:pt x="131876" y="348984"/>
                </a:lnTo>
                <a:lnTo>
                  <a:pt x="157903" y="312620"/>
                </a:lnTo>
                <a:lnTo>
                  <a:pt x="185933" y="277828"/>
                </a:lnTo>
                <a:lnTo>
                  <a:pt x="215884" y="244687"/>
                </a:lnTo>
                <a:lnTo>
                  <a:pt x="247673" y="213282"/>
                </a:lnTo>
                <a:lnTo>
                  <a:pt x="281217" y="183692"/>
                </a:lnTo>
                <a:lnTo>
                  <a:pt x="316434" y="156000"/>
                </a:lnTo>
                <a:lnTo>
                  <a:pt x="353242" y="130287"/>
                </a:lnTo>
                <a:lnTo>
                  <a:pt x="391556" y="106635"/>
                </a:lnTo>
                <a:lnTo>
                  <a:pt x="431295" y="85126"/>
                </a:lnTo>
                <a:lnTo>
                  <a:pt x="472377" y="65842"/>
                </a:lnTo>
                <a:lnTo>
                  <a:pt x="514717" y="48864"/>
                </a:lnTo>
                <a:lnTo>
                  <a:pt x="558234" y="34273"/>
                </a:lnTo>
                <a:lnTo>
                  <a:pt x="602845" y="22153"/>
                </a:lnTo>
                <a:lnTo>
                  <a:pt x="648468" y="12583"/>
                </a:lnTo>
                <a:lnTo>
                  <a:pt x="695018" y="5647"/>
                </a:lnTo>
                <a:lnTo>
                  <a:pt x="742415" y="1425"/>
                </a:lnTo>
                <a:lnTo>
                  <a:pt x="790574" y="0"/>
                </a:lnTo>
                <a:lnTo>
                  <a:pt x="838734" y="1425"/>
                </a:lnTo>
                <a:lnTo>
                  <a:pt x="886131" y="5647"/>
                </a:lnTo>
                <a:lnTo>
                  <a:pt x="932681" y="12583"/>
                </a:lnTo>
                <a:lnTo>
                  <a:pt x="978304" y="22153"/>
                </a:lnTo>
                <a:lnTo>
                  <a:pt x="1022915" y="34273"/>
                </a:lnTo>
                <a:lnTo>
                  <a:pt x="1066432" y="48864"/>
                </a:lnTo>
                <a:lnTo>
                  <a:pt x="1108772" y="65842"/>
                </a:lnTo>
                <a:lnTo>
                  <a:pt x="1149853" y="85126"/>
                </a:lnTo>
                <a:lnTo>
                  <a:pt x="1189593" y="106635"/>
                </a:lnTo>
                <a:lnTo>
                  <a:pt x="1227907" y="130287"/>
                </a:lnTo>
                <a:lnTo>
                  <a:pt x="1264715" y="156000"/>
                </a:lnTo>
                <a:lnTo>
                  <a:pt x="1299932" y="183692"/>
                </a:lnTo>
                <a:lnTo>
                  <a:pt x="1333476" y="213282"/>
                </a:lnTo>
                <a:lnTo>
                  <a:pt x="1365265" y="244687"/>
                </a:lnTo>
                <a:lnTo>
                  <a:pt x="1395216" y="277828"/>
                </a:lnTo>
                <a:lnTo>
                  <a:pt x="1423246" y="312620"/>
                </a:lnTo>
                <a:lnTo>
                  <a:pt x="1449273" y="348984"/>
                </a:lnTo>
                <a:lnTo>
                  <a:pt x="1473213" y="386837"/>
                </a:lnTo>
                <a:lnTo>
                  <a:pt x="1494984" y="426097"/>
                </a:lnTo>
                <a:lnTo>
                  <a:pt x="1514504" y="466683"/>
                </a:lnTo>
                <a:lnTo>
                  <a:pt x="1531689" y="508513"/>
                </a:lnTo>
                <a:lnTo>
                  <a:pt x="1546457" y="551506"/>
                </a:lnTo>
                <a:lnTo>
                  <a:pt x="1558726" y="595579"/>
                </a:lnTo>
                <a:lnTo>
                  <a:pt x="1568412" y="640652"/>
                </a:lnTo>
                <a:lnTo>
                  <a:pt x="1575433" y="686641"/>
                </a:lnTo>
                <a:lnTo>
                  <a:pt x="1579707" y="733466"/>
                </a:lnTo>
                <a:lnTo>
                  <a:pt x="1581149" y="781046"/>
                </a:lnTo>
                <a:lnTo>
                  <a:pt x="1579707" y="828625"/>
                </a:lnTo>
                <a:lnTo>
                  <a:pt x="1575433" y="875450"/>
                </a:lnTo>
                <a:lnTo>
                  <a:pt x="1568412" y="921440"/>
                </a:lnTo>
                <a:lnTo>
                  <a:pt x="1558726" y="966512"/>
                </a:lnTo>
                <a:lnTo>
                  <a:pt x="1546457" y="1010585"/>
                </a:lnTo>
                <a:lnTo>
                  <a:pt x="1531689" y="1053578"/>
                </a:lnTo>
                <a:lnTo>
                  <a:pt x="1514504" y="1095408"/>
                </a:lnTo>
                <a:lnTo>
                  <a:pt x="1494984" y="1135994"/>
                </a:lnTo>
                <a:lnTo>
                  <a:pt x="1473213" y="1175254"/>
                </a:lnTo>
                <a:lnTo>
                  <a:pt x="1449273" y="1213107"/>
                </a:lnTo>
                <a:lnTo>
                  <a:pt x="1423246" y="1249471"/>
                </a:lnTo>
                <a:lnTo>
                  <a:pt x="1395216" y="1284264"/>
                </a:lnTo>
                <a:lnTo>
                  <a:pt x="1365265" y="1317404"/>
                </a:lnTo>
                <a:lnTo>
                  <a:pt x="1333476" y="1348809"/>
                </a:lnTo>
                <a:lnTo>
                  <a:pt x="1299932" y="1378399"/>
                </a:lnTo>
                <a:lnTo>
                  <a:pt x="1264715" y="1406091"/>
                </a:lnTo>
                <a:lnTo>
                  <a:pt x="1227907" y="1431804"/>
                </a:lnTo>
                <a:lnTo>
                  <a:pt x="1189593" y="1455456"/>
                </a:lnTo>
                <a:lnTo>
                  <a:pt x="1149853" y="1476965"/>
                </a:lnTo>
                <a:lnTo>
                  <a:pt x="1108772" y="1496249"/>
                </a:lnTo>
                <a:lnTo>
                  <a:pt x="1066432" y="1513227"/>
                </a:lnTo>
                <a:lnTo>
                  <a:pt x="1022915" y="1527818"/>
                </a:lnTo>
                <a:lnTo>
                  <a:pt x="978304" y="1539938"/>
                </a:lnTo>
                <a:lnTo>
                  <a:pt x="932681" y="1549508"/>
                </a:lnTo>
                <a:lnTo>
                  <a:pt x="886131" y="1556444"/>
                </a:lnTo>
                <a:lnTo>
                  <a:pt x="838734" y="1560666"/>
                </a:lnTo>
                <a:lnTo>
                  <a:pt x="790574" y="1562092"/>
                </a:lnTo>
                <a:close/>
              </a:path>
            </a:pathLst>
          </a:custGeom>
          <a:solidFill>
            <a:srgbClr val="75B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3540" y="3308129"/>
            <a:ext cx="1186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4300"/>
              </a:lnSpc>
              <a:spcBef>
                <a:spcPts val="100"/>
              </a:spcBef>
            </a:pPr>
            <a:r>
              <a:rPr sz="1750" spc="60" dirty="0">
                <a:solidFill>
                  <a:srgbClr val="FFFFFF"/>
                </a:solidFill>
                <a:latin typeface="Tahoma"/>
                <a:cs typeface="Tahoma"/>
              </a:rPr>
              <a:t>GT</a:t>
            </a:r>
            <a:r>
              <a:rPr sz="17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75" dirty="0">
                <a:solidFill>
                  <a:srgbClr val="FFFFFF"/>
                </a:solidFill>
                <a:latin typeface="Tahoma"/>
                <a:cs typeface="Tahoma"/>
              </a:rPr>
              <a:t>PESCA </a:t>
            </a:r>
            <a:r>
              <a:rPr sz="1750" spc="-5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35" dirty="0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350" y="5143501"/>
            <a:ext cx="6315074" cy="51434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0050" y="5501284"/>
            <a:ext cx="10069249" cy="22288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3820" y="707165"/>
            <a:ext cx="132107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4" dirty="0">
                <a:latin typeface="Tahoma"/>
                <a:cs typeface="Tahoma"/>
              </a:rPr>
              <a:t>Principales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15" dirty="0">
                <a:latin typeface="Tahoma"/>
                <a:cs typeface="Tahoma"/>
              </a:rPr>
              <a:t>líneas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35" dirty="0">
                <a:latin typeface="Tahoma"/>
                <a:cs typeface="Tahoma"/>
              </a:rPr>
              <a:t>de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20" dirty="0">
                <a:latin typeface="Tahoma"/>
                <a:cs typeface="Tahoma"/>
              </a:rPr>
              <a:t>trabajo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y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25" dirty="0">
                <a:latin typeface="Tahoma"/>
                <a:cs typeface="Tahoma"/>
              </a:rPr>
              <a:t>resultados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00" dirty="0">
                <a:latin typeface="Tahoma"/>
                <a:cs typeface="Tahoma"/>
              </a:rPr>
              <a:t>del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70" dirty="0">
                <a:latin typeface="Tahoma"/>
                <a:cs typeface="Tahoma"/>
              </a:rPr>
              <a:t>CALM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054" y="2034920"/>
            <a:ext cx="13151945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45" dirty="0">
                <a:latin typeface="Tahoma"/>
                <a:cs typeface="Tahoma"/>
              </a:rPr>
              <a:t>Los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35" dirty="0">
                <a:latin typeface="Tahoma"/>
                <a:cs typeface="Tahoma"/>
              </a:rPr>
              <a:t>grupos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300" dirty="0">
                <a:latin typeface="Tahoma"/>
                <a:cs typeface="Tahoma"/>
              </a:rPr>
              <a:t>de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195" dirty="0">
                <a:latin typeface="Tahoma"/>
                <a:cs typeface="Tahoma"/>
              </a:rPr>
              <a:t>trabajo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20" dirty="0">
                <a:latin typeface="Tahoma"/>
                <a:cs typeface="Tahoma"/>
              </a:rPr>
              <a:t>son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00" dirty="0">
                <a:latin typeface="Tahoma"/>
                <a:cs typeface="Tahoma"/>
              </a:rPr>
              <a:t>el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95" dirty="0">
                <a:latin typeface="Tahoma"/>
                <a:cs typeface="Tahoma"/>
              </a:rPr>
              <a:t>motor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70" dirty="0">
                <a:latin typeface="Tahoma"/>
                <a:cs typeface="Tahoma"/>
              </a:rPr>
              <a:t>del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25" dirty="0">
                <a:latin typeface="Tahoma"/>
                <a:cs typeface="Tahoma"/>
              </a:rPr>
              <a:t>Consell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145" dirty="0">
                <a:latin typeface="Tahoma"/>
                <a:cs typeface="Tahoma"/>
              </a:rPr>
              <a:t>Alimentari...</a:t>
            </a:r>
            <a:endParaRPr sz="2900" b="1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0462" y="3077859"/>
            <a:ext cx="15445537" cy="1552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2900" b="1" spc="155" dirty="0">
                <a:latin typeface="Tahoma"/>
                <a:cs typeface="Tahoma"/>
              </a:rPr>
              <a:t>Facilitar</a:t>
            </a:r>
            <a:r>
              <a:rPr sz="2900" b="1" spc="-130" dirty="0">
                <a:latin typeface="Tahoma"/>
                <a:cs typeface="Tahoma"/>
              </a:rPr>
              <a:t> </a:t>
            </a:r>
            <a:r>
              <a:rPr sz="2900" b="1" spc="160" dirty="0">
                <a:latin typeface="Tahoma"/>
                <a:cs typeface="Tahoma"/>
              </a:rPr>
              <a:t>la</a:t>
            </a:r>
            <a:r>
              <a:rPr sz="2900" b="1" spc="-125" dirty="0">
                <a:latin typeface="Tahoma"/>
                <a:cs typeface="Tahoma"/>
              </a:rPr>
              <a:t> </a:t>
            </a:r>
            <a:r>
              <a:rPr sz="2900" b="1" spc="185" dirty="0">
                <a:latin typeface="Tahoma"/>
                <a:cs typeface="Tahoma"/>
              </a:rPr>
              <a:t>articulación</a:t>
            </a:r>
            <a:r>
              <a:rPr sz="2900" b="1" spc="-125" dirty="0">
                <a:latin typeface="Tahoma"/>
                <a:cs typeface="Tahoma"/>
              </a:rPr>
              <a:t> </a:t>
            </a:r>
            <a:r>
              <a:rPr sz="2900" b="1" spc="215" dirty="0">
                <a:latin typeface="Tahoma"/>
                <a:cs typeface="Tahoma"/>
              </a:rPr>
              <a:t>del</a:t>
            </a:r>
            <a:r>
              <a:rPr sz="2900" b="1" spc="-125" dirty="0">
                <a:latin typeface="Tahoma"/>
                <a:cs typeface="Tahoma"/>
              </a:rPr>
              <a:t> </a:t>
            </a:r>
            <a:r>
              <a:rPr sz="2900" b="1" spc="100" dirty="0">
                <a:latin typeface="Tahoma"/>
                <a:cs typeface="Tahoma"/>
              </a:rPr>
              <a:t>sector,</a:t>
            </a:r>
            <a:r>
              <a:rPr sz="2900" b="1" spc="-130" dirty="0">
                <a:latin typeface="Tahoma"/>
                <a:cs typeface="Tahoma"/>
              </a:rPr>
              <a:t> </a:t>
            </a:r>
            <a:r>
              <a:rPr sz="2900" b="1" spc="210" dirty="0">
                <a:latin typeface="Tahoma"/>
                <a:cs typeface="Tahoma"/>
              </a:rPr>
              <a:t>incidencia</a:t>
            </a:r>
            <a:r>
              <a:rPr sz="2900" b="1" spc="-125" dirty="0">
                <a:latin typeface="Tahoma"/>
                <a:cs typeface="Tahoma"/>
              </a:rPr>
              <a:t> </a:t>
            </a:r>
            <a:r>
              <a:rPr sz="2900" b="1" spc="150" dirty="0">
                <a:latin typeface="Tahoma"/>
                <a:cs typeface="Tahoma"/>
              </a:rPr>
              <a:t>política,</a:t>
            </a:r>
            <a:r>
              <a:rPr sz="2900" b="1" spc="-125" dirty="0">
                <a:latin typeface="Tahoma"/>
                <a:cs typeface="Tahoma"/>
              </a:rPr>
              <a:t> </a:t>
            </a:r>
            <a:r>
              <a:rPr sz="2900" b="1" spc="245" dirty="0">
                <a:latin typeface="Tahoma"/>
                <a:cs typeface="Tahoma"/>
              </a:rPr>
              <a:t>promoción</a:t>
            </a:r>
            <a:r>
              <a:rPr sz="2900" b="1" spc="-125" dirty="0">
                <a:latin typeface="Tahoma"/>
                <a:cs typeface="Tahoma"/>
              </a:rPr>
              <a:t> </a:t>
            </a:r>
            <a:r>
              <a:rPr sz="2900" b="1" spc="240" dirty="0">
                <a:latin typeface="Tahoma"/>
                <a:cs typeface="Tahoma"/>
              </a:rPr>
              <a:t>de</a:t>
            </a:r>
            <a:r>
              <a:rPr sz="2900" b="1" spc="-130" dirty="0">
                <a:latin typeface="Tahoma"/>
                <a:cs typeface="Tahoma"/>
              </a:rPr>
              <a:t> </a:t>
            </a:r>
            <a:r>
              <a:rPr sz="2900" b="1" spc="165" dirty="0">
                <a:latin typeface="Tahoma"/>
                <a:cs typeface="Tahoma"/>
              </a:rPr>
              <a:t>venta</a:t>
            </a:r>
            <a:r>
              <a:rPr sz="2900" b="1" spc="-125" dirty="0">
                <a:latin typeface="Tahoma"/>
                <a:cs typeface="Tahoma"/>
              </a:rPr>
              <a:t> </a:t>
            </a:r>
            <a:r>
              <a:rPr sz="2900" b="1" spc="185" dirty="0">
                <a:latin typeface="Tahoma"/>
                <a:cs typeface="Tahoma"/>
              </a:rPr>
              <a:t>directa</a:t>
            </a:r>
            <a:r>
              <a:rPr sz="2900" b="1" spc="-125" dirty="0">
                <a:latin typeface="Tahoma"/>
                <a:cs typeface="Tahoma"/>
              </a:rPr>
              <a:t> </a:t>
            </a:r>
            <a:r>
              <a:rPr sz="2900" b="1" spc="80" dirty="0">
                <a:latin typeface="Tahoma"/>
                <a:cs typeface="Tahoma"/>
              </a:rPr>
              <a:t>y </a:t>
            </a:r>
            <a:r>
              <a:rPr sz="2900" b="1" spc="-785" dirty="0">
                <a:latin typeface="Tahoma"/>
                <a:cs typeface="Tahoma"/>
              </a:rPr>
              <a:t> </a:t>
            </a:r>
            <a:r>
              <a:rPr sz="2900" b="1" spc="195" dirty="0">
                <a:latin typeface="Tahoma"/>
                <a:cs typeface="Tahoma"/>
              </a:rPr>
              <a:t>recuperación</a:t>
            </a:r>
            <a:r>
              <a:rPr sz="2900" b="1" spc="-140" dirty="0">
                <a:latin typeface="Tahoma"/>
                <a:cs typeface="Tahoma"/>
              </a:rPr>
              <a:t> </a:t>
            </a:r>
            <a:r>
              <a:rPr sz="2900" b="1" spc="240" dirty="0">
                <a:latin typeface="Tahoma"/>
                <a:cs typeface="Tahoma"/>
              </a:rPr>
              <a:t>de</a:t>
            </a:r>
            <a:r>
              <a:rPr sz="2900" b="1" spc="-135" dirty="0">
                <a:latin typeface="Tahoma"/>
                <a:cs typeface="Tahoma"/>
              </a:rPr>
              <a:t> </a:t>
            </a:r>
            <a:r>
              <a:rPr sz="2900" b="1" spc="155" dirty="0">
                <a:latin typeface="Tahoma"/>
                <a:cs typeface="Tahoma"/>
              </a:rPr>
              <a:t>infraestructura</a:t>
            </a:r>
            <a:r>
              <a:rPr sz="2900" b="1" spc="-140" dirty="0">
                <a:latin typeface="Tahoma"/>
                <a:cs typeface="Tahoma"/>
              </a:rPr>
              <a:t> </a:t>
            </a:r>
            <a:r>
              <a:rPr sz="2900" b="1" spc="140" dirty="0">
                <a:latin typeface="Tahoma"/>
                <a:cs typeface="Tahoma"/>
              </a:rPr>
              <a:t>pesquera,</a:t>
            </a:r>
            <a:r>
              <a:rPr sz="2900" b="1" spc="-135" dirty="0">
                <a:latin typeface="Tahoma"/>
                <a:cs typeface="Tahoma"/>
              </a:rPr>
              <a:t> </a:t>
            </a:r>
            <a:r>
              <a:rPr sz="2900" b="1" spc="175" dirty="0">
                <a:latin typeface="Tahoma"/>
                <a:cs typeface="Tahoma"/>
              </a:rPr>
              <a:t>valorización</a:t>
            </a:r>
            <a:r>
              <a:rPr sz="2900" b="1" spc="-140" dirty="0">
                <a:latin typeface="Tahoma"/>
                <a:cs typeface="Tahoma"/>
              </a:rPr>
              <a:t> </a:t>
            </a:r>
            <a:r>
              <a:rPr sz="2900" b="1" spc="215" dirty="0">
                <a:latin typeface="Tahoma"/>
                <a:cs typeface="Tahoma"/>
              </a:rPr>
              <a:t>del</a:t>
            </a:r>
            <a:r>
              <a:rPr sz="2900" b="1" spc="-135" dirty="0">
                <a:latin typeface="Tahoma"/>
                <a:cs typeface="Tahoma"/>
              </a:rPr>
              <a:t> </a:t>
            </a:r>
            <a:r>
              <a:rPr sz="2900" b="1" spc="229" dirty="0">
                <a:latin typeface="Tahoma"/>
                <a:cs typeface="Tahoma"/>
              </a:rPr>
              <a:t>patromonio</a:t>
            </a:r>
            <a:r>
              <a:rPr sz="2900" b="1" spc="-140" dirty="0">
                <a:latin typeface="Tahoma"/>
                <a:cs typeface="Tahoma"/>
              </a:rPr>
              <a:t> </a:t>
            </a:r>
            <a:r>
              <a:rPr sz="2900" b="1" spc="195" dirty="0">
                <a:latin typeface="Tahoma"/>
                <a:cs typeface="Tahoma"/>
              </a:rPr>
              <a:t>pesquero</a:t>
            </a:r>
            <a:endParaRPr sz="2900" b="1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7275" y="4647708"/>
            <a:ext cx="583120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204" dirty="0">
                <a:latin typeface="Tahoma"/>
                <a:cs typeface="Tahoma"/>
              </a:rPr>
              <a:t>1.,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dirty="0">
                <a:latin typeface="Tahoma"/>
                <a:cs typeface="Tahoma"/>
              </a:rPr>
              <a:t>Dar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dirty="0">
                <a:latin typeface="Tahoma"/>
                <a:cs typeface="Tahoma"/>
              </a:rPr>
              <a:t>a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30" dirty="0">
                <a:latin typeface="Tahoma"/>
                <a:cs typeface="Tahoma"/>
              </a:rPr>
              <a:t>conocer</a:t>
            </a:r>
            <a:r>
              <a:rPr sz="1650" b="1" spc="285" dirty="0">
                <a:latin typeface="Tahoma"/>
                <a:cs typeface="Tahoma"/>
              </a:rPr>
              <a:t> </a:t>
            </a:r>
            <a:r>
              <a:rPr sz="1650" b="1" spc="35" dirty="0">
                <a:latin typeface="Tahoma"/>
                <a:cs typeface="Tahoma"/>
              </a:rPr>
              <a:t>poner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20" dirty="0">
                <a:latin typeface="Tahoma"/>
                <a:cs typeface="Tahoma"/>
              </a:rPr>
              <a:t>el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5" dirty="0">
                <a:latin typeface="Tahoma"/>
                <a:cs typeface="Tahoma"/>
              </a:rPr>
              <a:t>valor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20" dirty="0">
                <a:latin typeface="Tahoma"/>
                <a:cs typeface="Tahoma"/>
              </a:rPr>
              <a:t>el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40" dirty="0">
                <a:latin typeface="Tahoma"/>
                <a:cs typeface="Tahoma"/>
              </a:rPr>
              <a:t>patrimonio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30" dirty="0">
                <a:latin typeface="Tahoma"/>
                <a:cs typeface="Tahoma"/>
              </a:rPr>
              <a:t>pesquero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7350" y="4613418"/>
            <a:ext cx="774192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650" b="1" spc="10" dirty="0">
                <a:latin typeface="Tahoma"/>
                <a:cs typeface="Tahoma"/>
              </a:rPr>
              <a:t>2.Fomentar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15" dirty="0">
                <a:latin typeface="Tahoma"/>
                <a:cs typeface="Tahoma"/>
              </a:rPr>
              <a:t>la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25" dirty="0">
                <a:latin typeface="Tahoma"/>
                <a:cs typeface="Tahoma"/>
              </a:rPr>
              <a:t>articulación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45" dirty="0">
                <a:latin typeface="Tahoma"/>
                <a:cs typeface="Tahoma"/>
              </a:rPr>
              <a:t>del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20" dirty="0">
                <a:latin typeface="Tahoma"/>
                <a:cs typeface="Tahoma"/>
              </a:rPr>
              <a:t>sector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30" dirty="0">
                <a:latin typeface="Tahoma"/>
                <a:cs typeface="Tahoma"/>
              </a:rPr>
              <a:t>local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5" dirty="0">
                <a:latin typeface="Tahoma"/>
                <a:cs typeface="Tahoma"/>
              </a:rPr>
              <a:t>y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15" dirty="0">
                <a:latin typeface="Tahoma"/>
                <a:cs typeface="Tahoma"/>
              </a:rPr>
              <a:t>facilitar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15" dirty="0">
                <a:latin typeface="Tahoma"/>
                <a:cs typeface="Tahoma"/>
              </a:rPr>
              <a:t>su</a:t>
            </a:r>
            <a:r>
              <a:rPr sz="1650" b="1" spc="-105" dirty="0">
                <a:latin typeface="Tahoma"/>
                <a:cs typeface="Tahoma"/>
              </a:rPr>
              <a:t> </a:t>
            </a:r>
            <a:r>
              <a:rPr sz="1650" b="1" spc="30" dirty="0">
                <a:latin typeface="Tahoma"/>
                <a:cs typeface="Tahoma"/>
              </a:rPr>
              <a:t>interlocución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45" dirty="0">
                <a:latin typeface="Tahoma"/>
                <a:cs typeface="Tahoma"/>
              </a:rPr>
              <a:t>con </a:t>
            </a:r>
            <a:r>
              <a:rPr sz="1650" b="1" spc="-470" dirty="0">
                <a:latin typeface="Tahoma"/>
                <a:cs typeface="Tahoma"/>
              </a:rPr>
              <a:t> </a:t>
            </a:r>
            <a:r>
              <a:rPr sz="1650" b="1" spc="35" dirty="0">
                <a:latin typeface="Tahoma"/>
                <a:cs typeface="Tahoma"/>
              </a:rPr>
              <a:t>administración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01359" y="8895499"/>
            <a:ext cx="8695690" cy="950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indent="-243204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55904" algn="l"/>
              </a:tabLst>
            </a:pPr>
            <a:r>
              <a:rPr sz="1850" b="1" spc="35" dirty="0">
                <a:latin typeface="Tahoma"/>
                <a:cs typeface="Tahoma"/>
              </a:rPr>
              <a:t>Estudiar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10" dirty="0">
                <a:latin typeface="Tahoma"/>
                <a:cs typeface="Tahoma"/>
              </a:rPr>
              <a:t>y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40" dirty="0">
                <a:latin typeface="Tahoma"/>
                <a:cs typeface="Tahoma"/>
              </a:rPr>
              <a:t>incidir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25" dirty="0">
                <a:latin typeface="Tahoma"/>
                <a:cs typeface="Tahoma"/>
              </a:rPr>
              <a:t>para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20" dirty="0">
                <a:latin typeface="Tahoma"/>
                <a:cs typeface="Tahoma"/>
              </a:rPr>
              <a:t>la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30" dirty="0">
                <a:latin typeface="Tahoma"/>
                <a:cs typeface="Tahoma"/>
              </a:rPr>
              <a:t>puesta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40" dirty="0">
                <a:latin typeface="Tahoma"/>
                <a:cs typeface="Tahoma"/>
              </a:rPr>
              <a:t>en</a:t>
            </a:r>
            <a:r>
              <a:rPr sz="1850" b="1" spc="-105" dirty="0">
                <a:latin typeface="Tahoma"/>
                <a:cs typeface="Tahoma"/>
              </a:rPr>
              <a:t> </a:t>
            </a:r>
            <a:r>
              <a:rPr sz="1850" b="1" spc="45" dirty="0">
                <a:latin typeface="Tahoma"/>
                <a:cs typeface="Tahoma"/>
              </a:rPr>
              <a:t>marcha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60" dirty="0">
                <a:latin typeface="Tahoma"/>
                <a:cs typeface="Tahoma"/>
              </a:rPr>
              <a:t>de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45" dirty="0">
                <a:latin typeface="Tahoma"/>
                <a:cs typeface="Tahoma"/>
              </a:rPr>
              <a:t>puntos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60" dirty="0">
                <a:latin typeface="Tahoma"/>
                <a:cs typeface="Tahoma"/>
              </a:rPr>
              <a:t>de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20" dirty="0">
                <a:latin typeface="Tahoma"/>
                <a:cs typeface="Tahoma"/>
              </a:rPr>
              <a:t>venta</a:t>
            </a:r>
            <a:r>
              <a:rPr sz="1850" b="1" spc="-110" dirty="0">
                <a:latin typeface="Tahoma"/>
                <a:cs typeface="Tahoma"/>
              </a:rPr>
              <a:t> </a:t>
            </a:r>
            <a:r>
              <a:rPr sz="1850" b="1" spc="10" dirty="0">
                <a:latin typeface="Tahoma"/>
                <a:cs typeface="Tahoma"/>
              </a:rPr>
              <a:t>directa.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AutoNum type="arabicPeriod" startAt="3"/>
            </a:pPr>
            <a:endParaRPr sz="2350">
              <a:latin typeface="Tahoma"/>
              <a:cs typeface="Tahoma"/>
            </a:endParaRPr>
          </a:p>
          <a:p>
            <a:pPr marL="273050" indent="-260985">
              <a:lnSpc>
                <a:spcPct val="100000"/>
              </a:lnSpc>
              <a:buAutoNum type="arabicPeriod" startAt="3"/>
              <a:tabLst>
                <a:tab pos="273685" algn="l"/>
              </a:tabLst>
            </a:pPr>
            <a:r>
              <a:rPr sz="1850" b="1" spc="35" dirty="0">
                <a:latin typeface="Tahoma"/>
                <a:cs typeface="Tahoma"/>
              </a:rPr>
              <a:t>Rehabilitación</a:t>
            </a:r>
            <a:r>
              <a:rPr sz="1850" b="1" spc="-135" dirty="0">
                <a:latin typeface="Tahoma"/>
                <a:cs typeface="Tahoma"/>
              </a:rPr>
              <a:t> </a:t>
            </a:r>
            <a:r>
              <a:rPr sz="1850" b="1" spc="60" dirty="0">
                <a:latin typeface="Tahoma"/>
                <a:cs typeface="Tahoma"/>
              </a:rPr>
              <a:t>de</a:t>
            </a:r>
            <a:r>
              <a:rPr sz="1850" b="1" spc="-130" dirty="0">
                <a:latin typeface="Tahoma"/>
                <a:cs typeface="Tahoma"/>
              </a:rPr>
              <a:t> </a:t>
            </a:r>
            <a:r>
              <a:rPr sz="1850" b="1" spc="20" dirty="0">
                <a:latin typeface="Tahoma"/>
                <a:cs typeface="Tahoma"/>
              </a:rPr>
              <a:t>infrestructuras</a:t>
            </a:r>
            <a:r>
              <a:rPr sz="1850" b="1" spc="-130" dirty="0">
                <a:latin typeface="Tahoma"/>
                <a:cs typeface="Tahoma"/>
              </a:rPr>
              <a:t> </a:t>
            </a:r>
            <a:r>
              <a:rPr sz="1850" b="1" spc="15" dirty="0">
                <a:latin typeface="Tahoma"/>
                <a:cs typeface="Tahoma"/>
              </a:rPr>
              <a:t>pesqueras.</a:t>
            </a:r>
            <a:endParaRPr sz="185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50" y="2866871"/>
            <a:ext cx="1581150" cy="1562100"/>
          </a:xfrm>
          <a:custGeom>
            <a:avLst/>
            <a:gdLst/>
            <a:ahLst/>
            <a:cxnLst/>
            <a:rect l="l" t="t" r="r" b="b"/>
            <a:pathLst>
              <a:path w="1581150" h="1562100">
                <a:moveTo>
                  <a:pt x="790574" y="1562092"/>
                </a:moveTo>
                <a:lnTo>
                  <a:pt x="742415" y="1560666"/>
                </a:lnTo>
                <a:lnTo>
                  <a:pt x="695018" y="1556444"/>
                </a:lnTo>
                <a:lnTo>
                  <a:pt x="648468" y="1549508"/>
                </a:lnTo>
                <a:lnTo>
                  <a:pt x="602845" y="1539938"/>
                </a:lnTo>
                <a:lnTo>
                  <a:pt x="558234" y="1527818"/>
                </a:lnTo>
                <a:lnTo>
                  <a:pt x="514717" y="1513227"/>
                </a:lnTo>
                <a:lnTo>
                  <a:pt x="472377" y="1496249"/>
                </a:lnTo>
                <a:lnTo>
                  <a:pt x="431295" y="1476965"/>
                </a:lnTo>
                <a:lnTo>
                  <a:pt x="391556" y="1455456"/>
                </a:lnTo>
                <a:lnTo>
                  <a:pt x="353242" y="1431804"/>
                </a:lnTo>
                <a:lnTo>
                  <a:pt x="316434" y="1406091"/>
                </a:lnTo>
                <a:lnTo>
                  <a:pt x="281217" y="1378399"/>
                </a:lnTo>
                <a:lnTo>
                  <a:pt x="247673" y="1348809"/>
                </a:lnTo>
                <a:lnTo>
                  <a:pt x="215884" y="1317404"/>
                </a:lnTo>
                <a:lnTo>
                  <a:pt x="185933" y="1284264"/>
                </a:lnTo>
                <a:lnTo>
                  <a:pt x="157903" y="1249471"/>
                </a:lnTo>
                <a:lnTo>
                  <a:pt x="131876" y="1213107"/>
                </a:lnTo>
                <a:lnTo>
                  <a:pt x="107936" y="1175254"/>
                </a:lnTo>
                <a:lnTo>
                  <a:pt x="86165" y="1135994"/>
                </a:lnTo>
                <a:lnTo>
                  <a:pt x="66645" y="1095408"/>
                </a:lnTo>
                <a:lnTo>
                  <a:pt x="49460" y="1053578"/>
                </a:lnTo>
                <a:lnTo>
                  <a:pt x="34692" y="1010585"/>
                </a:lnTo>
                <a:lnTo>
                  <a:pt x="22423" y="966512"/>
                </a:lnTo>
                <a:lnTo>
                  <a:pt x="12737" y="921440"/>
                </a:lnTo>
                <a:lnTo>
                  <a:pt x="5716" y="875450"/>
                </a:lnTo>
                <a:lnTo>
                  <a:pt x="1442" y="828625"/>
                </a:lnTo>
                <a:lnTo>
                  <a:pt x="0" y="781046"/>
                </a:lnTo>
                <a:lnTo>
                  <a:pt x="1442" y="733466"/>
                </a:lnTo>
                <a:lnTo>
                  <a:pt x="5716" y="686641"/>
                </a:lnTo>
                <a:lnTo>
                  <a:pt x="12737" y="640652"/>
                </a:lnTo>
                <a:lnTo>
                  <a:pt x="22423" y="595579"/>
                </a:lnTo>
                <a:lnTo>
                  <a:pt x="34692" y="551506"/>
                </a:lnTo>
                <a:lnTo>
                  <a:pt x="49460" y="508513"/>
                </a:lnTo>
                <a:lnTo>
                  <a:pt x="66645" y="466683"/>
                </a:lnTo>
                <a:lnTo>
                  <a:pt x="86165" y="426097"/>
                </a:lnTo>
                <a:lnTo>
                  <a:pt x="107936" y="386837"/>
                </a:lnTo>
                <a:lnTo>
                  <a:pt x="131876" y="348984"/>
                </a:lnTo>
                <a:lnTo>
                  <a:pt x="157903" y="312620"/>
                </a:lnTo>
                <a:lnTo>
                  <a:pt x="185933" y="277828"/>
                </a:lnTo>
                <a:lnTo>
                  <a:pt x="215884" y="244687"/>
                </a:lnTo>
                <a:lnTo>
                  <a:pt x="247673" y="213282"/>
                </a:lnTo>
                <a:lnTo>
                  <a:pt x="281217" y="183692"/>
                </a:lnTo>
                <a:lnTo>
                  <a:pt x="316434" y="156000"/>
                </a:lnTo>
                <a:lnTo>
                  <a:pt x="353242" y="130287"/>
                </a:lnTo>
                <a:lnTo>
                  <a:pt x="391556" y="106635"/>
                </a:lnTo>
                <a:lnTo>
                  <a:pt x="431295" y="85126"/>
                </a:lnTo>
                <a:lnTo>
                  <a:pt x="472377" y="65842"/>
                </a:lnTo>
                <a:lnTo>
                  <a:pt x="514717" y="48864"/>
                </a:lnTo>
                <a:lnTo>
                  <a:pt x="558234" y="34273"/>
                </a:lnTo>
                <a:lnTo>
                  <a:pt x="602845" y="22153"/>
                </a:lnTo>
                <a:lnTo>
                  <a:pt x="648468" y="12583"/>
                </a:lnTo>
                <a:lnTo>
                  <a:pt x="695018" y="5647"/>
                </a:lnTo>
                <a:lnTo>
                  <a:pt x="742415" y="1425"/>
                </a:lnTo>
                <a:lnTo>
                  <a:pt x="790574" y="0"/>
                </a:lnTo>
                <a:lnTo>
                  <a:pt x="838734" y="1425"/>
                </a:lnTo>
                <a:lnTo>
                  <a:pt x="886131" y="5647"/>
                </a:lnTo>
                <a:lnTo>
                  <a:pt x="932681" y="12583"/>
                </a:lnTo>
                <a:lnTo>
                  <a:pt x="978304" y="22153"/>
                </a:lnTo>
                <a:lnTo>
                  <a:pt x="1022915" y="34273"/>
                </a:lnTo>
                <a:lnTo>
                  <a:pt x="1066432" y="48864"/>
                </a:lnTo>
                <a:lnTo>
                  <a:pt x="1108772" y="65842"/>
                </a:lnTo>
                <a:lnTo>
                  <a:pt x="1149853" y="85126"/>
                </a:lnTo>
                <a:lnTo>
                  <a:pt x="1189593" y="106635"/>
                </a:lnTo>
                <a:lnTo>
                  <a:pt x="1227907" y="130287"/>
                </a:lnTo>
                <a:lnTo>
                  <a:pt x="1264715" y="156000"/>
                </a:lnTo>
                <a:lnTo>
                  <a:pt x="1299932" y="183692"/>
                </a:lnTo>
                <a:lnTo>
                  <a:pt x="1333476" y="213282"/>
                </a:lnTo>
                <a:lnTo>
                  <a:pt x="1365265" y="244687"/>
                </a:lnTo>
                <a:lnTo>
                  <a:pt x="1395216" y="277828"/>
                </a:lnTo>
                <a:lnTo>
                  <a:pt x="1423246" y="312620"/>
                </a:lnTo>
                <a:lnTo>
                  <a:pt x="1449273" y="348984"/>
                </a:lnTo>
                <a:lnTo>
                  <a:pt x="1473213" y="386837"/>
                </a:lnTo>
                <a:lnTo>
                  <a:pt x="1494984" y="426097"/>
                </a:lnTo>
                <a:lnTo>
                  <a:pt x="1514504" y="466683"/>
                </a:lnTo>
                <a:lnTo>
                  <a:pt x="1531689" y="508513"/>
                </a:lnTo>
                <a:lnTo>
                  <a:pt x="1546457" y="551506"/>
                </a:lnTo>
                <a:lnTo>
                  <a:pt x="1558726" y="595579"/>
                </a:lnTo>
                <a:lnTo>
                  <a:pt x="1568412" y="640652"/>
                </a:lnTo>
                <a:lnTo>
                  <a:pt x="1575433" y="686641"/>
                </a:lnTo>
                <a:lnTo>
                  <a:pt x="1579707" y="733466"/>
                </a:lnTo>
                <a:lnTo>
                  <a:pt x="1581149" y="781046"/>
                </a:lnTo>
                <a:lnTo>
                  <a:pt x="1579707" y="828625"/>
                </a:lnTo>
                <a:lnTo>
                  <a:pt x="1575433" y="875450"/>
                </a:lnTo>
                <a:lnTo>
                  <a:pt x="1568412" y="921440"/>
                </a:lnTo>
                <a:lnTo>
                  <a:pt x="1558726" y="966512"/>
                </a:lnTo>
                <a:lnTo>
                  <a:pt x="1546457" y="1010585"/>
                </a:lnTo>
                <a:lnTo>
                  <a:pt x="1531689" y="1053578"/>
                </a:lnTo>
                <a:lnTo>
                  <a:pt x="1514504" y="1095408"/>
                </a:lnTo>
                <a:lnTo>
                  <a:pt x="1494984" y="1135994"/>
                </a:lnTo>
                <a:lnTo>
                  <a:pt x="1473213" y="1175254"/>
                </a:lnTo>
                <a:lnTo>
                  <a:pt x="1449273" y="1213107"/>
                </a:lnTo>
                <a:lnTo>
                  <a:pt x="1423246" y="1249471"/>
                </a:lnTo>
                <a:lnTo>
                  <a:pt x="1395216" y="1284264"/>
                </a:lnTo>
                <a:lnTo>
                  <a:pt x="1365265" y="1317404"/>
                </a:lnTo>
                <a:lnTo>
                  <a:pt x="1333476" y="1348809"/>
                </a:lnTo>
                <a:lnTo>
                  <a:pt x="1299932" y="1378399"/>
                </a:lnTo>
                <a:lnTo>
                  <a:pt x="1264715" y="1406091"/>
                </a:lnTo>
                <a:lnTo>
                  <a:pt x="1227907" y="1431804"/>
                </a:lnTo>
                <a:lnTo>
                  <a:pt x="1189593" y="1455456"/>
                </a:lnTo>
                <a:lnTo>
                  <a:pt x="1149853" y="1476965"/>
                </a:lnTo>
                <a:lnTo>
                  <a:pt x="1108772" y="1496249"/>
                </a:lnTo>
                <a:lnTo>
                  <a:pt x="1066432" y="1513227"/>
                </a:lnTo>
                <a:lnTo>
                  <a:pt x="1022915" y="1527818"/>
                </a:lnTo>
                <a:lnTo>
                  <a:pt x="978304" y="1539938"/>
                </a:lnTo>
                <a:lnTo>
                  <a:pt x="932681" y="1549508"/>
                </a:lnTo>
                <a:lnTo>
                  <a:pt x="886131" y="1556444"/>
                </a:lnTo>
                <a:lnTo>
                  <a:pt x="838734" y="1560666"/>
                </a:lnTo>
                <a:lnTo>
                  <a:pt x="790574" y="1562092"/>
                </a:lnTo>
                <a:close/>
              </a:path>
            </a:pathLst>
          </a:custGeom>
          <a:solidFill>
            <a:srgbClr val="75B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4730" y="3311938"/>
            <a:ext cx="11836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100"/>
              </a:lnSpc>
              <a:spcBef>
                <a:spcPts val="100"/>
              </a:spcBef>
            </a:pPr>
            <a:r>
              <a:rPr sz="1150" spc="35" dirty="0">
                <a:solidFill>
                  <a:srgbClr val="FFFFFF"/>
                </a:solidFill>
                <a:latin typeface="Tahoma"/>
                <a:cs typeface="Tahoma"/>
              </a:rPr>
              <a:t>GT </a:t>
            </a:r>
            <a:r>
              <a:rPr sz="1150" spc="105" dirty="0">
                <a:solidFill>
                  <a:srgbClr val="FFFFFF"/>
                </a:solidFill>
                <a:latin typeface="Tahoma"/>
                <a:cs typeface="Tahoma"/>
              </a:rPr>
              <a:t>DERECHO </a:t>
            </a:r>
            <a:r>
              <a:rPr sz="1150" spc="15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150" spc="-3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9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15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Tahoma"/>
                <a:cs typeface="Tahoma"/>
              </a:rPr>
              <a:t>ALIMENTACIÓN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50" y="6136637"/>
            <a:ext cx="6124574" cy="3428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5800" y="5829300"/>
            <a:ext cx="7275978" cy="335319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3820" y="707163"/>
            <a:ext cx="132107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4" dirty="0">
                <a:latin typeface="Tahoma"/>
                <a:cs typeface="Tahoma"/>
              </a:rPr>
              <a:t>Principales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15" dirty="0">
                <a:latin typeface="Tahoma"/>
                <a:cs typeface="Tahoma"/>
              </a:rPr>
              <a:t>líneas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35" dirty="0">
                <a:latin typeface="Tahoma"/>
                <a:cs typeface="Tahoma"/>
              </a:rPr>
              <a:t>de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20" dirty="0">
                <a:latin typeface="Tahoma"/>
                <a:cs typeface="Tahoma"/>
              </a:rPr>
              <a:t>trabajo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y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25" dirty="0">
                <a:latin typeface="Tahoma"/>
                <a:cs typeface="Tahoma"/>
              </a:rPr>
              <a:t>resultados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00" dirty="0">
                <a:latin typeface="Tahoma"/>
                <a:cs typeface="Tahoma"/>
              </a:rPr>
              <a:t>del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70" dirty="0">
                <a:latin typeface="Tahoma"/>
                <a:cs typeface="Tahoma"/>
              </a:rPr>
              <a:t>CALM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055" y="2034919"/>
            <a:ext cx="11673840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45" dirty="0">
                <a:latin typeface="Tahoma"/>
                <a:cs typeface="Tahoma"/>
              </a:rPr>
              <a:t>Los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35" dirty="0">
                <a:latin typeface="Tahoma"/>
                <a:cs typeface="Tahoma"/>
              </a:rPr>
              <a:t>grupos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300" dirty="0">
                <a:latin typeface="Tahoma"/>
                <a:cs typeface="Tahoma"/>
              </a:rPr>
              <a:t>de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195" dirty="0">
                <a:latin typeface="Tahoma"/>
                <a:cs typeface="Tahoma"/>
              </a:rPr>
              <a:t>trabajo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20" dirty="0">
                <a:latin typeface="Tahoma"/>
                <a:cs typeface="Tahoma"/>
              </a:rPr>
              <a:t>son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00" dirty="0">
                <a:latin typeface="Tahoma"/>
                <a:cs typeface="Tahoma"/>
              </a:rPr>
              <a:t>el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95" dirty="0">
                <a:latin typeface="Tahoma"/>
                <a:cs typeface="Tahoma"/>
              </a:rPr>
              <a:t>motor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70" dirty="0">
                <a:latin typeface="Tahoma"/>
                <a:cs typeface="Tahoma"/>
              </a:rPr>
              <a:t>del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25" dirty="0">
                <a:latin typeface="Tahoma"/>
                <a:cs typeface="Tahoma"/>
              </a:rPr>
              <a:t>Consell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145" dirty="0">
                <a:latin typeface="Tahoma"/>
                <a:cs typeface="Tahoma"/>
              </a:rPr>
              <a:t>Alimentari...</a:t>
            </a:r>
            <a:endParaRPr sz="2900" b="1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0462" y="3077859"/>
            <a:ext cx="15521737" cy="1857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Formaciones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intercambios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experiencias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acompañamiento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proyectos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conexión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producción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local y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abastecimiento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personas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situación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vulnerabilidad</a:t>
            </a:r>
            <a:endParaRPr lang="es-E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ct val="115199"/>
              </a:lnSpc>
              <a:spcBef>
                <a:spcPts val="100"/>
              </a:spcBef>
            </a:pPr>
            <a:endParaRPr sz="1650" dirty="0">
              <a:latin typeface="Tahoma"/>
              <a:cs typeface="Tahoma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4054" y="5067300"/>
            <a:ext cx="644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-valencia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Formaciones en materia de derecho a la alimentación</a:t>
            </a:r>
            <a:endParaRPr 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58200" y="5067300"/>
            <a:ext cx="75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-valencia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Cistella Solidària: piloto y </a:t>
            </a:r>
            <a:r>
              <a:rPr lang="es-ES" b="1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b="1" spc="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</a:t>
            </a:r>
            <a:r>
              <a:rPr lang="es-ES" b="1" spc="-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b="1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s-ES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b="1" spc="1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escalamiento</a:t>
            </a:r>
            <a:endParaRPr 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3024" y="4078901"/>
            <a:ext cx="2466975" cy="2428875"/>
          </a:xfrm>
          <a:custGeom>
            <a:avLst/>
            <a:gdLst/>
            <a:ahLst/>
            <a:cxnLst/>
            <a:rect l="l" t="t" r="r" b="b"/>
            <a:pathLst>
              <a:path w="2466975" h="2428875">
                <a:moveTo>
                  <a:pt x="1233487" y="2428775"/>
                </a:moveTo>
                <a:lnTo>
                  <a:pt x="1185052" y="2427856"/>
                </a:lnTo>
                <a:lnTo>
                  <a:pt x="1137091" y="2425121"/>
                </a:lnTo>
                <a:lnTo>
                  <a:pt x="1089636" y="2420605"/>
                </a:lnTo>
                <a:lnTo>
                  <a:pt x="1042723" y="2414340"/>
                </a:lnTo>
                <a:lnTo>
                  <a:pt x="996386" y="2406361"/>
                </a:lnTo>
                <a:lnTo>
                  <a:pt x="950660" y="2396702"/>
                </a:lnTo>
                <a:lnTo>
                  <a:pt x="905577" y="2385396"/>
                </a:lnTo>
                <a:lnTo>
                  <a:pt x="861173" y="2372476"/>
                </a:lnTo>
                <a:lnTo>
                  <a:pt x="817482" y="2357978"/>
                </a:lnTo>
                <a:lnTo>
                  <a:pt x="774539" y="2341933"/>
                </a:lnTo>
                <a:lnTo>
                  <a:pt x="732377" y="2324377"/>
                </a:lnTo>
                <a:lnTo>
                  <a:pt x="691030" y="2305343"/>
                </a:lnTo>
                <a:lnTo>
                  <a:pt x="650534" y="2284864"/>
                </a:lnTo>
                <a:lnTo>
                  <a:pt x="610922" y="2262975"/>
                </a:lnTo>
                <a:lnTo>
                  <a:pt x="572229" y="2239709"/>
                </a:lnTo>
                <a:lnTo>
                  <a:pt x="534488" y="2215100"/>
                </a:lnTo>
                <a:lnTo>
                  <a:pt x="497735" y="2189181"/>
                </a:lnTo>
                <a:lnTo>
                  <a:pt x="462003" y="2161987"/>
                </a:lnTo>
                <a:lnTo>
                  <a:pt x="427327" y="2133551"/>
                </a:lnTo>
                <a:lnTo>
                  <a:pt x="393741" y="2103907"/>
                </a:lnTo>
                <a:lnTo>
                  <a:pt x="361280" y="2073089"/>
                </a:lnTo>
                <a:lnTo>
                  <a:pt x="329976" y="2041130"/>
                </a:lnTo>
                <a:lnTo>
                  <a:pt x="299866" y="2008064"/>
                </a:lnTo>
                <a:lnTo>
                  <a:pt x="270983" y="1973925"/>
                </a:lnTo>
                <a:lnTo>
                  <a:pt x="243361" y="1938746"/>
                </a:lnTo>
                <a:lnTo>
                  <a:pt x="217035" y="1902562"/>
                </a:lnTo>
                <a:lnTo>
                  <a:pt x="192039" y="1865406"/>
                </a:lnTo>
                <a:lnTo>
                  <a:pt x="168407" y="1827312"/>
                </a:lnTo>
                <a:lnTo>
                  <a:pt x="146173" y="1788313"/>
                </a:lnTo>
                <a:lnTo>
                  <a:pt x="125373" y="1748444"/>
                </a:lnTo>
                <a:lnTo>
                  <a:pt x="106039" y="1707738"/>
                </a:lnTo>
                <a:lnTo>
                  <a:pt x="88207" y="1666229"/>
                </a:lnTo>
                <a:lnTo>
                  <a:pt x="71910" y="1623950"/>
                </a:lnTo>
                <a:lnTo>
                  <a:pt x="57183" y="1580936"/>
                </a:lnTo>
                <a:lnTo>
                  <a:pt x="44061" y="1537219"/>
                </a:lnTo>
                <a:lnTo>
                  <a:pt x="32577" y="1492835"/>
                </a:lnTo>
                <a:lnTo>
                  <a:pt x="22765" y="1447816"/>
                </a:lnTo>
                <a:lnTo>
                  <a:pt x="14661" y="1402197"/>
                </a:lnTo>
                <a:lnTo>
                  <a:pt x="8298" y="1356010"/>
                </a:lnTo>
                <a:lnTo>
                  <a:pt x="3711" y="1309291"/>
                </a:lnTo>
                <a:lnTo>
                  <a:pt x="933" y="1262072"/>
                </a:lnTo>
                <a:lnTo>
                  <a:pt x="0" y="1214387"/>
                </a:lnTo>
                <a:lnTo>
                  <a:pt x="933" y="1166702"/>
                </a:lnTo>
                <a:lnTo>
                  <a:pt x="3711" y="1119483"/>
                </a:lnTo>
                <a:lnTo>
                  <a:pt x="8298" y="1072764"/>
                </a:lnTo>
                <a:lnTo>
                  <a:pt x="14661" y="1026577"/>
                </a:lnTo>
                <a:lnTo>
                  <a:pt x="22765" y="980958"/>
                </a:lnTo>
                <a:lnTo>
                  <a:pt x="32577" y="935939"/>
                </a:lnTo>
                <a:lnTo>
                  <a:pt x="44061" y="891555"/>
                </a:lnTo>
                <a:lnTo>
                  <a:pt x="57183" y="847839"/>
                </a:lnTo>
                <a:lnTo>
                  <a:pt x="71910" y="804824"/>
                </a:lnTo>
                <a:lnTo>
                  <a:pt x="88207" y="762546"/>
                </a:lnTo>
                <a:lnTo>
                  <a:pt x="106039" y="721036"/>
                </a:lnTo>
                <a:lnTo>
                  <a:pt x="125373" y="680330"/>
                </a:lnTo>
                <a:lnTo>
                  <a:pt x="146173" y="640461"/>
                </a:lnTo>
                <a:lnTo>
                  <a:pt x="168407" y="601462"/>
                </a:lnTo>
                <a:lnTo>
                  <a:pt x="192039" y="563368"/>
                </a:lnTo>
                <a:lnTo>
                  <a:pt x="217035" y="526212"/>
                </a:lnTo>
                <a:lnTo>
                  <a:pt x="243361" y="490028"/>
                </a:lnTo>
                <a:lnTo>
                  <a:pt x="270983" y="454850"/>
                </a:lnTo>
                <a:lnTo>
                  <a:pt x="299866" y="420710"/>
                </a:lnTo>
                <a:lnTo>
                  <a:pt x="329976" y="387644"/>
                </a:lnTo>
                <a:lnTo>
                  <a:pt x="361280" y="355685"/>
                </a:lnTo>
                <a:lnTo>
                  <a:pt x="393741" y="324867"/>
                </a:lnTo>
                <a:lnTo>
                  <a:pt x="427327" y="295223"/>
                </a:lnTo>
                <a:lnTo>
                  <a:pt x="462003" y="266787"/>
                </a:lnTo>
                <a:lnTo>
                  <a:pt x="497735" y="239593"/>
                </a:lnTo>
                <a:lnTo>
                  <a:pt x="534488" y="213674"/>
                </a:lnTo>
                <a:lnTo>
                  <a:pt x="572229" y="189065"/>
                </a:lnTo>
                <a:lnTo>
                  <a:pt x="610922" y="165799"/>
                </a:lnTo>
                <a:lnTo>
                  <a:pt x="650534" y="143910"/>
                </a:lnTo>
                <a:lnTo>
                  <a:pt x="691030" y="123431"/>
                </a:lnTo>
                <a:lnTo>
                  <a:pt x="732377" y="104397"/>
                </a:lnTo>
                <a:lnTo>
                  <a:pt x="774539" y="86841"/>
                </a:lnTo>
                <a:lnTo>
                  <a:pt x="817482" y="70797"/>
                </a:lnTo>
                <a:lnTo>
                  <a:pt x="861173" y="56298"/>
                </a:lnTo>
                <a:lnTo>
                  <a:pt x="905577" y="43379"/>
                </a:lnTo>
                <a:lnTo>
                  <a:pt x="950660" y="32072"/>
                </a:lnTo>
                <a:lnTo>
                  <a:pt x="996386" y="22413"/>
                </a:lnTo>
                <a:lnTo>
                  <a:pt x="1042723" y="14434"/>
                </a:lnTo>
                <a:lnTo>
                  <a:pt x="1089636" y="8170"/>
                </a:lnTo>
                <a:lnTo>
                  <a:pt x="1137091" y="3653"/>
                </a:lnTo>
                <a:lnTo>
                  <a:pt x="1185052" y="919"/>
                </a:lnTo>
                <a:lnTo>
                  <a:pt x="1233487" y="0"/>
                </a:lnTo>
                <a:lnTo>
                  <a:pt x="1281922" y="919"/>
                </a:lnTo>
                <a:lnTo>
                  <a:pt x="1329883" y="3653"/>
                </a:lnTo>
                <a:lnTo>
                  <a:pt x="1377338" y="8170"/>
                </a:lnTo>
                <a:lnTo>
                  <a:pt x="1424250" y="14434"/>
                </a:lnTo>
                <a:lnTo>
                  <a:pt x="1470587" y="22413"/>
                </a:lnTo>
                <a:lnTo>
                  <a:pt x="1516314" y="32072"/>
                </a:lnTo>
                <a:lnTo>
                  <a:pt x="1561397" y="43379"/>
                </a:lnTo>
                <a:lnTo>
                  <a:pt x="1605800" y="56298"/>
                </a:lnTo>
                <a:lnTo>
                  <a:pt x="1649491" y="70797"/>
                </a:lnTo>
                <a:lnTo>
                  <a:pt x="1692435" y="86841"/>
                </a:lnTo>
                <a:lnTo>
                  <a:pt x="1734597" y="104397"/>
                </a:lnTo>
                <a:lnTo>
                  <a:pt x="1775943" y="123431"/>
                </a:lnTo>
                <a:lnTo>
                  <a:pt x="1816440" y="143910"/>
                </a:lnTo>
                <a:lnTo>
                  <a:pt x="1856052" y="165799"/>
                </a:lnTo>
                <a:lnTo>
                  <a:pt x="1894745" y="189065"/>
                </a:lnTo>
                <a:lnTo>
                  <a:pt x="1932485" y="213674"/>
                </a:lnTo>
                <a:lnTo>
                  <a:pt x="1969239" y="239593"/>
                </a:lnTo>
                <a:lnTo>
                  <a:pt x="2004970" y="266787"/>
                </a:lnTo>
                <a:lnTo>
                  <a:pt x="2039646" y="295223"/>
                </a:lnTo>
                <a:lnTo>
                  <a:pt x="2073232" y="324867"/>
                </a:lnTo>
                <a:lnTo>
                  <a:pt x="2105694" y="355685"/>
                </a:lnTo>
                <a:lnTo>
                  <a:pt x="2136997" y="387644"/>
                </a:lnTo>
                <a:lnTo>
                  <a:pt x="2167108" y="420710"/>
                </a:lnTo>
                <a:lnTo>
                  <a:pt x="2195991" y="454850"/>
                </a:lnTo>
                <a:lnTo>
                  <a:pt x="2223613" y="490028"/>
                </a:lnTo>
                <a:lnTo>
                  <a:pt x="2249939" y="526212"/>
                </a:lnTo>
                <a:lnTo>
                  <a:pt x="2274935" y="563368"/>
                </a:lnTo>
                <a:lnTo>
                  <a:pt x="2298567" y="601462"/>
                </a:lnTo>
                <a:lnTo>
                  <a:pt x="2320801" y="640461"/>
                </a:lnTo>
                <a:lnTo>
                  <a:pt x="2341601" y="680330"/>
                </a:lnTo>
                <a:lnTo>
                  <a:pt x="2360935" y="721036"/>
                </a:lnTo>
                <a:lnTo>
                  <a:pt x="2378767" y="762546"/>
                </a:lnTo>
                <a:lnTo>
                  <a:pt x="2395064" y="804824"/>
                </a:lnTo>
                <a:lnTo>
                  <a:pt x="2409790" y="847839"/>
                </a:lnTo>
                <a:lnTo>
                  <a:pt x="2422913" y="891555"/>
                </a:lnTo>
                <a:lnTo>
                  <a:pt x="2434397" y="935939"/>
                </a:lnTo>
                <a:lnTo>
                  <a:pt x="2444208" y="980958"/>
                </a:lnTo>
                <a:lnTo>
                  <a:pt x="2452313" y="1026577"/>
                </a:lnTo>
                <a:lnTo>
                  <a:pt x="2458676" y="1072764"/>
                </a:lnTo>
                <a:lnTo>
                  <a:pt x="2463263" y="1119483"/>
                </a:lnTo>
                <a:lnTo>
                  <a:pt x="2466041" y="1166702"/>
                </a:lnTo>
                <a:lnTo>
                  <a:pt x="2466974" y="1214387"/>
                </a:lnTo>
                <a:lnTo>
                  <a:pt x="2466041" y="1262072"/>
                </a:lnTo>
                <a:lnTo>
                  <a:pt x="2463263" y="1309291"/>
                </a:lnTo>
                <a:lnTo>
                  <a:pt x="2458676" y="1356010"/>
                </a:lnTo>
                <a:lnTo>
                  <a:pt x="2452313" y="1402197"/>
                </a:lnTo>
                <a:lnTo>
                  <a:pt x="2444208" y="1447816"/>
                </a:lnTo>
                <a:lnTo>
                  <a:pt x="2434397" y="1492835"/>
                </a:lnTo>
                <a:lnTo>
                  <a:pt x="2422913" y="1537219"/>
                </a:lnTo>
                <a:lnTo>
                  <a:pt x="2409790" y="1580936"/>
                </a:lnTo>
                <a:lnTo>
                  <a:pt x="2395064" y="1623950"/>
                </a:lnTo>
                <a:lnTo>
                  <a:pt x="2378767" y="1666229"/>
                </a:lnTo>
                <a:lnTo>
                  <a:pt x="2360935" y="1707738"/>
                </a:lnTo>
                <a:lnTo>
                  <a:pt x="2341601" y="1748444"/>
                </a:lnTo>
                <a:lnTo>
                  <a:pt x="2320801" y="1788313"/>
                </a:lnTo>
                <a:lnTo>
                  <a:pt x="2298567" y="1827312"/>
                </a:lnTo>
                <a:lnTo>
                  <a:pt x="2274935" y="1865406"/>
                </a:lnTo>
                <a:lnTo>
                  <a:pt x="2249939" y="1902562"/>
                </a:lnTo>
                <a:lnTo>
                  <a:pt x="2223613" y="1938746"/>
                </a:lnTo>
                <a:lnTo>
                  <a:pt x="2195991" y="1973925"/>
                </a:lnTo>
                <a:lnTo>
                  <a:pt x="2167108" y="2008064"/>
                </a:lnTo>
                <a:lnTo>
                  <a:pt x="2136997" y="2041130"/>
                </a:lnTo>
                <a:lnTo>
                  <a:pt x="2105694" y="2073089"/>
                </a:lnTo>
                <a:lnTo>
                  <a:pt x="2073232" y="2103907"/>
                </a:lnTo>
                <a:lnTo>
                  <a:pt x="2039646" y="2133551"/>
                </a:lnTo>
                <a:lnTo>
                  <a:pt x="2004970" y="2161987"/>
                </a:lnTo>
                <a:lnTo>
                  <a:pt x="1969239" y="2189181"/>
                </a:lnTo>
                <a:lnTo>
                  <a:pt x="1932485" y="2215100"/>
                </a:lnTo>
                <a:lnTo>
                  <a:pt x="1894745" y="2239709"/>
                </a:lnTo>
                <a:lnTo>
                  <a:pt x="1856052" y="2262975"/>
                </a:lnTo>
                <a:lnTo>
                  <a:pt x="1816440" y="2284864"/>
                </a:lnTo>
                <a:lnTo>
                  <a:pt x="1775943" y="2305343"/>
                </a:lnTo>
                <a:lnTo>
                  <a:pt x="1734597" y="2324377"/>
                </a:lnTo>
                <a:lnTo>
                  <a:pt x="1692435" y="2341933"/>
                </a:lnTo>
                <a:lnTo>
                  <a:pt x="1649491" y="2357978"/>
                </a:lnTo>
                <a:lnTo>
                  <a:pt x="1605800" y="2372476"/>
                </a:lnTo>
                <a:lnTo>
                  <a:pt x="1561397" y="2385396"/>
                </a:lnTo>
                <a:lnTo>
                  <a:pt x="1516314" y="2396702"/>
                </a:lnTo>
                <a:lnTo>
                  <a:pt x="1470587" y="2406361"/>
                </a:lnTo>
                <a:lnTo>
                  <a:pt x="1424250" y="2414340"/>
                </a:lnTo>
                <a:lnTo>
                  <a:pt x="1377338" y="2420605"/>
                </a:lnTo>
                <a:lnTo>
                  <a:pt x="1329883" y="2425121"/>
                </a:lnTo>
                <a:lnTo>
                  <a:pt x="1281922" y="2427856"/>
                </a:lnTo>
                <a:lnTo>
                  <a:pt x="1233487" y="2428775"/>
                </a:lnTo>
                <a:close/>
              </a:path>
            </a:pathLst>
          </a:custGeom>
          <a:solidFill>
            <a:srgbClr val="75B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6735" y="5057323"/>
            <a:ext cx="1339215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14100"/>
              </a:lnSpc>
              <a:spcBef>
                <a:spcPts val="100"/>
              </a:spcBef>
            </a:pPr>
            <a:r>
              <a:rPr sz="1150" spc="35" dirty="0">
                <a:solidFill>
                  <a:srgbClr val="FFFFFF"/>
                </a:solidFill>
                <a:latin typeface="Tahoma"/>
                <a:cs typeface="Tahoma"/>
              </a:rPr>
              <a:t>GT</a:t>
            </a:r>
            <a:r>
              <a:rPr sz="11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Tahoma"/>
                <a:cs typeface="Tahoma"/>
              </a:rPr>
              <a:t>TRANSICIÓN </a:t>
            </a:r>
            <a:r>
              <a:rPr sz="1150" spc="-3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1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50" spc="8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150" spc="110" dirty="0">
                <a:solidFill>
                  <a:srgbClr val="FFFFFF"/>
                </a:solidFill>
                <a:latin typeface="Tahoma"/>
                <a:cs typeface="Tahoma"/>
              </a:rPr>
              <a:t>RO</a:t>
            </a:r>
            <a:r>
              <a:rPr sz="1150" spc="100" dirty="0">
                <a:solidFill>
                  <a:srgbClr val="FFFFFF"/>
                </a:solidFill>
                <a:latin typeface="Tahoma"/>
                <a:cs typeface="Tahoma"/>
              </a:rPr>
              <a:t>EC</a:t>
            </a:r>
            <a:r>
              <a:rPr sz="1150" spc="1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50" spc="3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50" spc="110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1150" spc="8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150" spc="-9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50" spc="1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50" spc="1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84667" y="4146198"/>
            <a:ext cx="2466975" cy="2428875"/>
          </a:xfrm>
          <a:custGeom>
            <a:avLst/>
            <a:gdLst/>
            <a:ahLst/>
            <a:cxnLst/>
            <a:rect l="l" t="t" r="r" b="b"/>
            <a:pathLst>
              <a:path w="2466975" h="2428875">
                <a:moveTo>
                  <a:pt x="1233487" y="2428775"/>
                </a:moveTo>
                <a:lnTo>
                  <a:pt x="1185052" y="2427856"/>
                </a:lnTo>
                <a:lnTo>
                  <a:pt x="1137091" y="2425121"/>
                </a:lnTo>
                <a:lnTo>
                  <a:pt x="1089636" y="2420605"/>
                </a:lnTo>
                <a:lnTo>
                  <a:pt x="1042723" y="2414340"/>
                </a:lnTo>
                <a:lnTo>
                  <a:pt x="996386" y="2406361"/>
                </a:lnTo>
                <a:lnTo>
                  <a:pt x="950660" y="2396702"/>
                </a:lnTo>
                <a:lnTo>
                  <a:pt x="905577" y="2385396"/>
                </a:lnTo>
                <a:lnTo>
                  <a:pt x="861173" y="2372476"/>
                </a:lnTo>
                <a:lnTo>
                  <a:pt x="817482" y="2357978"/>
                </a:lnTo>
                <a:lnTo>
                  <a:pt x="774539" y="2341933"/>
                </a:lnTo>
                <a:lnTo>
                  <a:pt x="732377" y="2324377"/>
                </a:lnTo>
                <a:lnTo>
                  <a:pt x="691030" y="2305343"/>
                </a:lnTo>
                <a:lnTo>
                  <a:pt x="650534" y="2284864"/>
                </a:lnTo>
                <a:lnTo>
                  <a:pt x="610922" y="2262975"/>
                </a:lnTo>
                <a:lnTo>
                  <a:pt x="572229" y="2239709"/>
                </a:lnTo>
                <a:lnTo>
                  <a:pt x="534488" y="2215100"/>
                </a:lnTo>
                <a:lnTo>
                  <a:pt x="497735" y="2189181"/>
                </a:lnTo>
                <a:lnTo>
                  <a:pt x="462003" y="2161987"/>
                </a:lnTo>
                <a:lnTo>
                  <a:pt x="427327" y="2133551"/>
                </a:lnTo>
                <a:lnTo>
                  <a:pt x="393741" y="2103907"/>
                </a:lnTo>
                <a:lnTo>
                  <a:pt x="361280" y="2073089"/>
                </a:lnTo>
                <a:lnTo>
                  <a:pt x="329976" y="2041130"/>
                </a:lnTo>
                <a:lnTo>
                  <a:pt x="299866" y="2008064"/>
                </a:lnTo>
                <a:lnTo>
                  <a:pt x="270983" y="1973925"/>
                </a:lnTo>
                <a:lnTo>
                  <a:pt x="243361" y="1938746"/>
                </a:lnTo>
                <a:lnTo>
                  <a:pt x="217035" y="1902562"/>
                </a:lnTo>
                <a:lnTo>
                  <a:pt x="192039" y="1865406"/>
                </a:lnTo>
                <a:lnTo>
                  <a:pt x="168407" y="1827312"/>
                </a:lnTo>
                <a:lnTo>
                  <a:pt x="146173" y="1788313"/>
                </a:lnTo>
                <a:lnTo>
                  <a:pt x="125373" y="1748444"/>
                </a:lnTo>
                <a:lnTo>
                  <a:pt x="106039" y="1707738"/>
                </a:lnTo>
                <a:lnTo>
                  <a:pt x="88207" y="1666229"/>
                </a:lnTo>
                <a:lnTo>
                  <a:pt x="71910" y="1623950"/>
                </a:lnTo>
                <a:lnTo>
                  <a:pt x="57183" y="1580936"/>
                </a:lnTo>
                <a:lnTo>
                  <a:pt x="44061" y="1537219"/>
                </a:lnTo>
                <a:lnTo>
                  <a:pt x="32577" y="1492835"/>
                </a:lnTo>
                <a:lnTo>
                  <a:pt x="22765" y="1447816"/>
                </a:lnTo>
                <a:lnTo>
                  <a:pt x="14661" y="1402197"/>
                </a:lnTo>
                <a:lnTo>
                  <a:pt x="8298" y="1356010"/>
                </a:lnTo>
                <a:lnTo>
                  <a:pt x="3711" y="1309291"/>
                </a:lnTo>
                <a:lnTo>
                  <a:pt x="933" y="1262072"/>
                </a:lnTo>
                <a:lnTo>
                  <a:pt x="0" y="1214387"/>
                </a:lnTo>
                <a:lnTo>
                  <a:pt x="933" y="1166702"/>
                </a:lnTo>
                <a:lnTo>
                  <a:pt x="3711" y="1119483"/>
                </a:lnTo>
                <a:lnTo>
                  <a:pt x="8298" y="1072764"/>
                </a:lnTo>
                <a:lnTo>
                  <a:pt x="14661" y="1026577"/>
                </a:lnTo>
                <a:lnTo>
                  <a:pt x="22765" y="980958"/>
                </a:lnTo>
                <a:lnTo>
                  <a:pt x="32577" y="935939"/>
                </a:lnTo>
                <a:lnTo>
                  <a:pt x="44061" y="891555"/>
                </a:lnTo>
                <a:lnTo>
                  <a:pt x="57183" y="847839"/>
                </a:lnTo>
                <a:lnTo>
                  <a:pt x="71910" y="804824"/>
                </a:lnTo>
                <a:lnTo>
                  <a:pt x="88207" y="762546"/>
                </a:lnTo>
                <a:lnTo>
                  <a:pt x="106039" y="721036"/>
                </a:lnTo>
                <a:lnTo>
                  <a:pt x="125373" y="680330"/>
                </a:lnTo>
                <a:lnTo>
                  <a:pt x="146173" y="640461"/>
                </a:lnTo>
                <a:lnTo>
                  <a:pt x="168407" y="601462"/>
                </a:lnTo>
                <a:lnTo>
                  <a:pt x="192039" y="563368"/>
                </a:lnTo>
                <a:lnTo>
                  <a:pt x="217035" y="526212"/>
                </a:lnTo>
                <a:lnTo>
                  <a:pt x="243361" y="490028"/>
                </a:lnTo>
                <a:lnTo>
                  <a:pt x="270983" y="454850"/>
                </a:lnTo>
                <a:lnTo>
                  <a:pt x="299866" y="420710"/>
                </a:lnTo>
                <a:lnTo>
                  <a:pt x="329976" y="387644"/>
                </a:lnTo>
                <a:lnTo>
                  <a:pt x="361280" y="355685"/>
                </a:lnTo>
                <a:lnTo>
                  <a:pt x="393741" y="324867"/>
                </a:lnTo>
                <a:lnTo>
                  <a:pt x="427327" y="295223"/>
                </a:lnTo>
                <a:lnTo>
                  <a:pt x="462003" y="266787"/>
                </a:lnTo>
                <a:lnTo>
                  <a:pt x="497735" y="239593"/>
                </a:lnTo>
                <a:lnTo>
                  <a:pt x="534488" y="213674"/>
                </a:lnTo>
                <a:lnTo>
                  <a:pt x="572229" y="189065"/>
                </a:lnTo>
                <a:lnTo>
                  <a:pt x="610922" y="165799"/>
                </a:lnTo>
                <a:lnTo>
                  <a:pt x="650534" y="143910"/>
                </a:lnTo>
                <a:lnTo>
                  <a:pt x="691030" y="123431"/>
                </a:lnTo>
                <a:lnTo>
                  <a:pt x="732377" y="104397"/>
                </a:lnTo>
                <a:lnTo>
                  <a:pt x="774539" y="86841"/>
                </a:lnTo>
                <a:lnTo>
                  <a:pt x="817482" y="70797"/>
                </a:lnTo>
                <a:lnTo>
                  <a:pt x="861173" y="56298"/>
                </a:lnTo>
                <a:lnTo>
                  <a:pt x="905577" y="43379"/>
                </a:lnTo>
                <a:lnTo>
                  <a:pt x="950660" y="32072"/>
                </a:lnTo>
                <a:lnTo>
                  <a:pt x="996386" y="22413"/>
                </a:lnTo>
                <a:lnTo>
                  <a:pt x="1042723" y="14434"/>
                </a:lnTo>
                <a:lnTo>
                  <a:pt x="1089636" y="8170"/>
                </a:lnTo>
                <a:lnTo>
                  <a:pt x="1137091" y="3653"/>
                </a:lnTo>
                <a:lnTo>
                  <a:pt x="1185052" y="919"/>
                </a:lnTo>
                <a:lnTo>
                  <a:pt x="1233487" y="0"/>
                </a:lnTo>
                <a:lnTo>
                  <a:pt x="1281922" y="919"/>
                </a:lnTo>
                <a:lnTo>
                  <a:pt x="1329883" y="3653"/>
                </a:lnTo>
                <a:lnTo>
                  <a:pt x="1377338" y="8170"/>
                </a:lnTo>
                <a:lnTo>
                  <a:pt x="1424250" y="14434"/>
                </a:lnTo>
                <a:lnTo>
                  <a:pt x="1470587" y="22413"/>
                </a:lnTo>
                <a:lnTo>
                  <a:pt x="1516314" y="32072"/>
                </a:lnTo>
                <a:lnTo>
                  <a:pt x="1561397" y="43379"/>
                </a:lnTo>
                <a:lnTo>
                  <a:pt x="1605800" y="56298"/>
                </a:lnTo>
                <a:lnTo>
                  <a:pt x="1649491" y="70797"/>
                </a:lnTo>
                <a:lnTo>
                  <a:pt x="1692435" y="86841"/>
                </a:lnTo>
                <a:lnTo>
                  <a:pt x="1734597" y="104397"/>
                </a:lnTo>
                <a:lnTo>
                  <a:pt x="1775943" y="123431"/>
                </a:lnTo>
                <a:lnTo>
                  <a:pt x="1816440" y="143910"/>
                </a:lnTo>
                <a:lnTo>
                  <a:pt x="1856052" y="165799"/>
                </a:lnTo>
                <a:lnTo>
                  <a:pt x="1894745" y="189065"/>
                </a:lnTo>
                <a:lnTo>
                  <a:pt x="1932485" y="213674"/>
                </a:lnTo>
                <a:lnTo>
                  <a:pt x="1969239" y="239593"/>
                </a:lnTo>
                <a:lnTo>
                  <a:pt x="2004970" y="266787"/>
                </a:lnTo>
                <a:lnTo>
                  <a:pt x="2039646" y="295223"/>
                </a:lnTo>
                <a:lnTo>
                  <a:pt x="2073232" y="324867"/>
                </a:lnTo>
                <a:lnTo>
                  <a:pt x="2105694" y="355685"/>
                </a:lnTo>
                <a:lnTo>
                  <a:pt x="2136997" y="387644"/>
                </a:lnTo>
                <a:lnTo>
                  <a:pt x="2167108" y="420710"/>
                </a:lnTo>
                <a:lnTo>
                  <a:pt x="2195991" y="454850"/>
                </a:lnTo>
                <a:lnTo>
                  <a:pt x="2223613" y="490028"/>
                </a:lnTo>
                <a:lnTo>
                  <a:pt x="2249939" y="526212"/>
                </a:lnTo>
                <a:lnTo>
                  <a:pt x="2274935" y="563368"/>
                </a:lnTo>
                <a:lnTo>
                  <a:pt x="2298567" y="601462"/>
                </a:lnTo>
                <a:lnTo>
                  <a:pt x="2320801" y="640461"/>
                </a:lnTo>
                <a:lnTo>
                  <a:pt x="2341601" y="680330"/>
                </a:lnTo>
                <a:lnTo>
                  <a:pt x="2360935" y="721036"/>
                </a:lnTo>
                <a:lnTo>
                  <a:pt x="2378767" y="762546"/>
                </a:lnTo>
                <a:lnTo>
                  <a:pt x="2395064" y="804824"/>
                </a:lnTo>
                <a:lnTo>
                  <a:pt x="2409790" y="847839"/>
                </a:lnTo>
                <a:lnTo>
                  <a:pt x="2422913" y="891555"/>
                </a:lnTo>
                <a:lnTo>
                  <a:pt x="2434397" y="935939"/>
                </a:lnTo>
                <a:lnTo>
                  <a:pt x="2444208" y="980958"/>
                </a:lnTo>
                <a:lnTo>
                  <a:pt x="2452313" y="1026577"/>
                </a:lnTo>
                <a:lnTo>
                  <a:pt x="2458676" y="1072764"/>
                </a:lnTo>
                <a:lnTo>
                  <a:pt x="2463263" y="1119483"/>
                </a:lnTo>
                <a:lnTo>
                  <a:pt x="2466041" y="1166702"/>
                </a:lnTo>
                <a:lnTo>
                  <a:pt x="2466974" y="1214387"/>
                </a:lnTo>
                <a:lnTo>
                  <a:pt x="2466041" y="1262072"/>
                </a:lnTo>
                <a:lnTo>
                  <a:pt x="2463263" y="1309291"/>
                </a:lnTo>
                <a:lnTo>
                  <a:pt x="2458676" y="1356010"/>
                </a:lnTo>
                <a:lnTo>
                  <a:pt x="2452313" y="1402197"/>
                </a:lnTo>
                <a:lnTo>
                  <a:pt x="2444208" y="1447816"/>
                </a:lnTo>
                <a:lnTo>
                  <a:pt x="2434397" y="1492835"/>
                </a:lnTo>
                <a:lnTo>
                  <a:pt x="2422913" y="1537219"/>
                </a:lnTo>
                <a:lnTo>
                  <a:pt x="2409790" y="1580936"/>
                </a:lnTo>
                <a:lnTo>
                  <a:pt x="2395064" y="1623950"/>
                </a:lnTo>
                <a:lnTo>
                  <a:pt x="2378767" y="1666229"/>
                </a:lnTo>
                <a:lnTo>
                  <a:pt x="2360935" y="1707738"/>
                </a:lnTo>
                <a:lnTo>
                  <a:pt x="2341601" y="1748444"/>
                </a:lnTo>
                <a:lnTo>
                  <a:pt x="2320801" y="1788313"/>
                </a:lnTo>
                <a:lnTo>
                  <a:pt x="2298567" y="1827312"/>
                </a:lnTo>
                <a:lnTo>
                  <a:pt x="2274935" y="1865406"/>
                </a:lnTo>
                <a:lnTo>
                  <a:pt x="2249939" y="1902562"/>
                </a:lnTo>
                <a:lnTo>
                  <a:pt x="2223613" y="1938746"/>
                </a:lnTo>
                <a:lnTo>
                  <a:pt x="2195991" y="1973925"/>
                </a:lnTo>
                <a:lnTo>
                  <a:pt x="2167108" y="2008064"/>
                </a:lnTo>
                <a:lnTo>
                  <a:pt x="2136997" y="2041130"/>
                </a:lnTo>
                <a:lnTo>
                  <a:pt x="2105694" y="2073089"/>
                </a:lnTo>
                <a:lnTo>
                  <a:pt x="2073232" y="2103907"/>
                </a:lnTo>
                <a:lnTo>
                  <a:pt x="2039646" y="2133551"/>
                </a:lnTo>
                <a:lnTo>
                  <a:pt x="2004970" y="2161987"/>
                </a:lnTo>
                <a:lnTo>
                  <a:pt x="1969239" y="2189181"/>
                </a:lnTo>
                <a:lnTo>
                  <a:pt x="1932485" y="2215100"/>
                </a:lnTo>
                <a:lnTo>
                  <a:pt x="1894745" y="2239709"/>
                </a:lnTo>
                <a:lnTo>
                  <a:pt x="1856052" y="2262975"/>
                </a:lnTo>
                <a:lnTo>
                  <a:pt x="1816440" y="2284864"/>
                </a:lnTo>
                <a:lnTo>
                  <a:pt x="1775943" y="2305343"/>
                </a:lnTo>
                <a:lnTo>
                  <a:pt x="1734597" y="2324377"/>
                </a:lnTo>
                <a:lnTo>
                  <a:pt x="1692435" y="2341933"/>
                </a:lnTo>
                <a:lnTo>
                  <a:pt x="1649491" y="2357978"/>
                </a:lnTo>
                <a:lnTo>
                  <a:pt x="1605800" y="2372476"/>
                </a:lnTo>
                <a:lnTo>
                  <a:pt x="1561397" y="2385396"/>
                </a:lnTo>
                <a:lnTo>
                  <a:pt x="1516314" y="2396702"/>
                </a:lnTo>
                <a:lnTo>
                  <a:pt x="1470587" y="2406361"/>
                </a:lnTo>
                <a:lnTo>
                  <a:pt x="1424250" y="2414340"/>
                </a:lnTo>
                <a:lnTo>
                  <a:pt x="1377338" y="2420605"/>
                </a:lnTo>
                <a:lnTo>
                  <a:pt x="1329883" y="2425121"/>
                </a:lnTo>
                <a:lnTo>
                  <a:pt x="1281922" y="2427856"/>
                </a:lnTo>
                <a:lnTo>
                  <a:pt x="1233487" y="2428775"/>
                </a:lnTo>
                <a:close/>
              </a:path>
            </a:pathLst>
          </a:custGeom>
          <a:solidFill>
            <a:srgbClr val="75B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75815" y="4969002"/>
            <a:ext cx="1884680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14100"/>
              </a:lnSpc>
              <a:spcBef>
                <a:spcPts val="100"/>
              </a:spcBef>
            </a:pPr>
            <a:r>
              <a:rPr sz="1150" spc="35" dirty="0">
                <a:solidFill>
                  <a:srgbClr val="FFFFFF"/>
                </a:solidFill>
                <a:latin typeface="Tahoma"/>
                <a:cs typeface="Tahoma"/>
              </a:rPr>
              <a:t>GT</a:t>
            </a:r>
            <a:r>
              <a:rPr sz="1150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95" dirty="0">
                <a:solidFill>
                  <a:srgbClr val="FFFFFF"/>
                </a:solidFill>
                <a:latin typeface="Tahoma"/>
                <a:cs typeface="Tahoma"/>
              </a:rPr>
              <a:t>CAMBIO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Tahoma"/>
                <a:cs typeface="Tahoma"/>
              </a:rPr>
              <a:t>CLIMÁTICO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150" spc="-3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Tahoma"/>
                <a:cs typeface="Tahoma"/>
              </a:rPr>
              <a:t>ALIMENTACIÓN</a:t>
            </a:r>
            <a:endParaRPr sz="115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55610" y="5436078"/>
            <a:ext cx="1962149" cy="895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9168" y="5181727"/>
            <a:ext cx="2809874" cy="39814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3821" y="707166"/>
            <a:ext cx="13154768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4" dirty="0">
                <a:latin typeface="Tahoma"/>
                <a:cs typeface="Tahoma"/>
              </a:rPr>
              <a:t>Principales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15" dirty="0">
                <a:latin typeface="Tahoma"/>
                <a:cs typeface="Tahoma"/>
              </a:rPr>
              <a:t>líneas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35" dirty="0">
                <a:latin typeface="Tahoma"/>
                <a:cs typeface="Tahoma"/>
              </a:rPr>
              <a:t>de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20" dirty="0">
                <a:latin typeface="Tahoma"/>
                <a:cs typeface="Tahoma"/>
              </a:rPr>
              <a:t>trabajo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y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25" dirty="0">
                <a:latin typeface="Tahoma"/>
                <a:cs typeface="Tahoma"/>
              </a:rPr>
              <a:t>resultados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00" dirty="0">
                <a:latin typeface="Tahoma"/>
                <a:cs typeface="Tahoma"/>
              </a:rPr>
              <a:t>del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370" dirty="0">
                <a:latin typeface="Tahoma"/>
                <a:cs typeface="Tahoma"/>
              </a:rPr>
              <a:t>CALM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055" y="2034916"/>
            <a:ext cx="14580235" cy="10797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45" dirty="0">
                <a:latin typeface="Tahoma"/>
                <a:cs typeface="Tahoma"/>
              </a:rPr>
              <a:t>Los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35" dirty="0">
                <a:latin typeface="Tahoma"/>
                <a:cs typeface="Tahoma"/>
              </a:rPr>
              <a:t>grupos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300" dirty="0">
                <a:latin typeface="Tahoma"/>
                <a:cs typeface="Tahoma"/>
              </a:rPr>
              <a:t>de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195" dirty="0">
                <a:latin typeface="Tahoma"/>
                <a:cs typeface="Tahoma"/>
              </a:rPr>
              <a:t>trabajo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20" dirty="0">
                <a:latin typeface="Tahoma"/>
                <a:cs typeface="Tahoma"/>
              </a:rPr>
              <a:t>son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00" dirty="0">
                <a:latin typeface="Tahoma"/>
                <a:cs typeface="Tahoma"/>
              </a:rPr>
              <a:t>el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95" dirty="0">
                <a:latin typeface="Tahoma"/>
                <a:cs typeface="Tahoma"/>
              </a:rPr>
              <a:t>motor</a:t>
            </a:r>
            <a:r>
              <a:rPr sz="2900" b="1" spc="-180" dirty="0">
                <a:latin typeface="Tahoma"/>
                <a:cs typeface="Tahoma"/>
              </a:rPr>
              <a:t> </a:t>
            </a:r>
            <a:r>
              <a:rPr sz="2900" b="1" spc="270" dirty="0">
                <a:latin typeface="Tahoma"/>
                <a:cs typeface="Tahoma"/>
              </a:rPr>
              <a:t>del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225" dirty="0">
                <a:latin typeface="Tahoma"/>
                <a:cs typeface="Tahoma"/>
              </a:rPr>
              <a:t>Consell</a:t>
            </a:r>
            <a:r>
              <a:rPr sz="2900" b="1" spc="-175" dirty="0">
                <a:latin typeface="Tahoma"/>
                <a:cs typeface="Tahoma"/>
              </a:rPr>
              <a:t> </a:t>
            </a:r>
            <a:r>
              <a:rPr sz="2900" b="1" spc="145" dirty="0">
                <a:latin typeface="Tahoma"/>
                <a:cs typeface="Tahoma"/>
              </a:rPr>
              <a:t>Alimentari...</a:t>
            </a:r>
            <a:endParaRPr sz="29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 dirty="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5477" y="4724845"/>
            <a:ext cx="104775" cy="1047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800253" y="4585462"/>
            <a:ext cx="387286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195" dirty="0">
                <a:latin typeface="Tahoma"/>
                <a:cs typeface="Tahoma"/>
              </a:rPr>
              <a:t>Seguimiento</a:t>
            </a:r>
            <a:r>
              <a:rPr sz="2350" spc="-155" dirty="0">
                <a:latin typeface="Tahoma"/>
                <a:cs typeface="Tahoma"/>
              </a:rPr>
              <a:t> </a:t>
            </a:r>
            <a:r>
              <a:rPr sz="2350" spc="195" dirty="0">
                <a:latin typeface="Tahoma"/>
                <a:cs typeface="Tahoma"/>
              </a:rPr>
              <a:t>del</a:t>
            </a:r>
            <a:r>
              <a:rPr sz="2350" spc="-155" dirty="0">
                <a:latin typeface="Tahoma"/>
                <a:cs typeface="Tahoma"/>
              </a:rPr>
              <a:t> </a:t>
            </a:r>
            <a:r>
              <a:rPr sz="2350" spc="170" dirty="0">
                <a:latin typeface="Tahoma"/>
                <a:cs typeface="Tahoma"/>
              </a:rPr>
              <a:t>proyecto</a:t>
            </a:r>
            <a:endParaRPr sz="235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5478" y="7178840"/>
            <a:ext cx="104775" cy="10477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952008" y="6968649"/>
            <a:ext cx="5450205" cy="1254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95"/>
              </a:spcBef>
            </a:pPr>
            <a:r>
              <a:rPr sz="2350" spc="175" dirty="0">
                <a:latin typeface="Tahoma"/>
                <a:cs typeface="Tahoma"/>
              </a:rPr>
              <a:t>Posible </a:t>
            </a:r>
            <a:r>
              <a:rPr sz="2350" spc="125" dirty="0">
                <a:latin typeface="Tahoma"/>
                <a:cs typeface="Tahoma"/>
              </a:rPr>
              <a:t>revisión </a:t>
            </a:r>
            <a:r>
              <a:rPr sz="2350" spc="220" dirty="0">
                <a:latin typeface="Tahoma"/>
                <a:cs typeface="Tahoma"/>
              </a:rPr>
              <a:t>de </a:t>
            </a:r>
            <a:r>
              <a:rPr sz="2350" spc="145" dirty="0">
                <a:latin typeface="Tahoma"/>
                <a:cs typeface="Tahoma"/>
              </a:rPr>
              <a:t>la </a:t>
            </a:r>
            <a:r>
              <a:rPr sz="2350" spc="250" dirty="0">
                <a:latin typeface="Tahoma"/>
                <a:cs typeface="Tahoma"/>
              </a:rPr>
              <a:t>EAV </a:t>
            </a:r>
            <a:r>
              <a:rPr sz="2350" spc="145" dirty="0">
                <a:latin typeface="Tahoma"/>
                <a:cs typeface="Tahoma"/>
              </a:rPr>
              <a:t>2025 </a:t>
            </a:r>
            <a:r>
              <a:rPr sz="2350" spc="150" dirty="0">
                <a:latin typeface="Tahoma"/>
                <a:cs typeface="Tahoma"/>
              </a:rPr>
              <a:t> </a:t>
            </a:r>
            <a:r>
              <a:rPr sz="2350" spc="195" dirty="0">
                <a:latin typeface="Tahoma"/>
                <a:cs typeface="Tahoma"/>
              </a:rPr>
              <a:t>introduciendo</a:t>
            </a:r>
            <a:r>
              <a:rPr sz="2350" spc="-140" dirty="0">
                <a:latin typeface="Tahoma"/>
                <a:cs typeface="Tahoma"/>
              </a:rPr>
              <a:t> </a:t>
            </a:r>
            <a:r>
              <a:rPr sz="2350" spc="200" dirty="0">
                <a:latin typeface="Tahoma"/>
                <a:cs typeface="Tahoma"/>
              </a:rPr>
              <a:t>una</a:t>
            </a:r>
            <a:r>
              <a:rPr sz="2350" spc="-140" dirty="0">
                <a:latin typeface="Tahoma"/>
                <a:cs typeface="Tahoma"/>
              </a:rPr>
              <a:t> </a:t>
            </a:r>
            <a:r>
              <a:rPr sz="2350" spc="204" dirty="0">
                <a:latin typeface="Tahoma"/>
                <a:cs typeface="Tahoma"/>
              </a:rPr>
              <a:t>mirada</a:t>
            </a:r>
            <a:r>
              <a:rPr sz="2350" spc="-135" dirty="0">
                <a:latin typeface="Tahoma"/>
                <a:cs typeface="Tahoma"/>
              </a:rPr>
              <a:t> </a:t>
            </a:r>
            <a:r>
              <a:rPr sz="2350" spc="220" dirty="0">
                <a:latin typeface="Tahoma"/>
                <a:cs typeface="Tahoma"/>
              </a:rPr>
              <a:t>de</a:t>
            </a:r>
            <a:r>
              <a:rPr sz="2350" spc="-140" dirty="0">
                <a:latin typeface="Tahoma"/>
                <a:cs typeface="Tahoma"/>
              </a:rPr>
              <a:t> </a:t>
            </a:r>
            <a:r>
              <a:rPr sz="2350" spc="195" dirty="0">
                <a:latin typeface="Tahoma"/>
                <a:cs typeface="Tahoma"/>
              </a:rPr>
              <a:t>acción </a:t>
            </a:r>
            <a:r>
              <a:rPr sz="2350" spc="-720" dirty="0">
                <a:latin typeface="Tahoma"/>
                <a:cs typeface="Tahoma"/>
              </a:rPr>
              <a:t> </a:t>
            </a:r>
            <a:r>
              <a:rPr sz="2350" spc="160" dirty="0">
                <a:latin typeface="Tahoma"/>
                <a:cs typeface="Tahoma"/>
              </a:rPr>
              <a:t>climática.</a:t>
            </a:r>
            <a:endParaRPr sz="235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754" y="7289848"/>
            <a:ext cx="76200" cy="761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32597" y="7195499"/>
            <a:ext cx="3778885" cy="12408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100"/>
              </a:spcBef>
            </a:pPr>
            <a:r>
              <a:rPr sz="1750" spc="105" dirty="0">
                <a:latin typeface="Tahoma"/>
                <a:cs typeface="Tahoma"/>
              </a:rPr>
              <a:t>Este </a:t>
            </a:r>
            <a:r>
              <a:rPr sz="1750" spc="145" dirty="0">
                <a:latin typeface="Tahoma"/>
                <a:cs typeface="Tahoma"/>
              </a:rPr>
              <a:t>grupo </a:t>
            </a:r>
            <a:r>
              <a:rPr sz="1750" spc="160" dirty="0">
                <a:latin typeface="Tahoma"/>
                <a:cs typeface="Tahoma"/>
              </a:rPr>
              <a:t>de </a:t>
            </a:r>
            <a:r>
              <a:rPr sz="1750" spc="105" dirty="0">
                <a:latin typeface="Tahoma"/>
                <a:cs typeface="Tahoma"/>
              </a:rPr>
              <a:t>trabajo </a:t>
            </a:r>
            <a:r>
              <a:rPr sz="1750" spc="110" dirty="0">
                <a:latin typeface="Tahoma"/>
                <a:cs typeface="Tahoma"/>
              </a:rPr>
              <a:t>estaba </a:t>
            </a:r>
            <a:r>
              <a:rPr sz="1750" spc="114" dirty="0">
                <a:latin typeface="Tahoma"/>
                <a:cs typeface="Tahoma"/>
              </a:rPr>
              <a:t> </a:t>
            </a:r>
            <a:r>
              <a:rPr sz="1750" spc="125" dirty="0">
                <a:latin typeface="Tahoma"/>
                <a:cs typeface="Tahoma"/>
              </a:rPr>
              <a:t>orientado </a:t>
            </a:r>
            <a:r>
              <a:rPr sz="1750" spc="105" dirty="0">
                <a:latin typeface="Tahoma"/>
                <a:cs typeface="Tahoma"/>
              </a:rPr>
              <a:t>a </a:t>
            </a:r>
            <a:r>
              <a:rPr sz="1750" spc="95" dirty="0">
                <a:latin typeface="Tahoma"/>
                <a:cs typeface="Tahoma"/>
              </a:rPr>
              <a:t>trabajar </a:t>
            </a:r>
            <a:r>
              <a:rPr sz="1750" spc="130" dirty="0">
                <a:latin typeface="Tahoma"/>
                <a:cs typeface="Tahoma"/>
              </a:rPr>
              <a:t>temáticas </a:t>
            </a:r>
            <a:r>
              <a:rPr sz="1750" spc="135" dirty="0">
                <a:latin typeface="Tahoma"/>
                <a:cs typeface="Tahoma"/>
              </a:rPr>
              <a:t> </a:t>
            </a:r>
            <a:r>
              <a:rPr sz="1750" spc="114" dirty="0">
                <a:latin typeface="Tahoma"/>
                <a:cs typeface="Tahoma"/>
              </a:rPr>
              <a:t>relacionadas </a:t>
            </a:r>
            <a:r>
              <a:rPr sz="1750" spc="165" dirty="0">
                <a:latin typeface="Tahoma"/>
                <a:cs typeface="Tahoma"/>
              </a:rPr>
              <a:t>con </a:t>
            </a:r>
            <a:r>
              <a:rPr sz="1750" spc="140" dirty="0">
                <a:latin typeface="Tahoma"/>
                <a:cs typeface="Tahoma"/>
              </a:rPr>
              <a:t>movilización </a:t>
            </a:r>
            <a:r>
              <a:rPr sz="1750" spc="55" dirty="0">
                <a:latin typeface="Tahoma"/>
                <a:cs typeface="Tahoma"/>
              </a:rPr>
              <a:t>y </a:t>
            </a:r>
            <a:r>
              <a:rPr sz="1750" spc="60" dirty="0">
                <a:latin typeface="Tahoma"/>
                <a:cs typeface="Tahoma"/>
              </a:rPr>
              <a:t> </a:t>
            </a:r>
            <a:r>
              <a:rPr sz="1750" spc="120" dirty="0">
                <a:latin typeface="Tahoma"/>
                <a:cs typeface="Tahoma"/>
              </a:rPr>
              <a:t>acceso</a:t>
            </a:r>
            <a:r>
              <a:rPr sz="1750" spc="-110" dirty="0">
                <a:latin typeface="Tahoma"/>
                <a:cs typeface="Tahoma"/>
              </a:rPr>
              <a:t> </a:t>
            </a:r>
            <a:r>
              <a:rPr sz="1750" spc="105" dirty="0">
                <a:latin typeface="Tahoma"/>
                <a:cs typeface="Tahoma"/>
              </a:rPr>
              <a:t>a</a:t>
            </a:r>
            <a:r>
              <a:rPr sz="1750" spc="-105" dirty="0">
                <a:latin typeface="Tahoma"/>
                <a:cs typeface="Tahoma"/>
              </a:rPr>
              <a:t> </a:t>
            </a:r>
            <a:r>
              <a:rPr sz="1750" spc="110" dirty="0">
                <a:latin typeface="Tahoma"/>
                <a:cs typeface="Tahoma"/>
              </a:rPr>
              <a:t>la</a:t>
            </a:r>
            <a:r>
              <a:rPr sz="1750" spc="-105" dirty="0">
                <a:latin typeface="Tahoma"/>
                <a:cs typeface="Tahoma"/>
              </a:rPr>
              <a:t> </a:t>
            </a:r>
            <a:r>
              <a:rPr sz="1750" spc="50" dirty="0" err="1" smtClean="0">
                <a:latin typeface="Tahoma"/>
                <a:cs typeface="Tahoma"/>
              </a:rPr>
              <a:t>tierra</a:t>
            </a:r>
            <a:endParaRPr sz="17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1404" y="2097147"/>
            <a:ext cx="9172574" cy="4314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355" y="6806730"/>
            <a:ext cx="8004739" cy="23717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1" y="710974"/>
            <a:ext cx="13792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-valencia" sz="3600" spc="200" dirty="0" smtClean="0">
                <a:latin typeface="Tahoma"/>
                <a:cs typeface="Tahoma"/>
              </a:rPr>
              <a:t>P</a:t>
            </a:r>
            <a:r>
              <a:rPr sz="3600" spc="215" dirty="0" err="1" smtClean="0">
                <a:latin typeface="Tahoma"/>
                <a:cs typeface="Tahoma"/>
              </a:rPr>
              <a:t>royectos</a:t>
            </a:r>
            <a:r>
              <a:rPr sz="3600" spc="-185" dirty="0" smtClean="0">
                <a:latin typeface="Tahoma"/>
                <a:cs typeface="Tahoma"/>
              </a:rPr>
              <a:t> </a:t>
            </a:r>
            <a:r>
              <a:rPr lang="ca-ES-valencia" sz="3600" spc="305" dirty="0" smtClean="0">
                <a:latin typeface="Tahoma"/>
                <a:cs typeface="Tahoma"/>
              </a:rPr>
              <a:t>“cocinados</a:t>
            </a:r>
            <a:r>
              <a:rPr sz="3600" spc="235" dirty="0" smtClean="0">
                <a:latin typeface="Tahoma"/>
                <a:cs typeface="Tahoma"/>
              </a:rPr>
              <a:t>"</a:t>
            </a:r>
            <a:r>
              <a:rPr sz="3600" spc="-180" dirty="0" smtClean="0">
                <a:latin typeface="Tahoma"/>
                <a:cs typeface="Tahoma"/>
              </a:rPr>
              <a:t> </a:t>
            </a:r>
            <a:r>
              <a:rPr sz="3600" spc="265" dirty="0">
                <a:latin typeface="Tahoma"/>
                <a:cs typeface="Tahoma"/>
              </a:rPr>
              <a:t>en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204" dirty="0">
                <a:latin typeface="Tahoma"/>
                <a:cs typeface="Tahoma"/>
              </a:rPr>
              <a:t>el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340" dirty="0">
                <a:latin typeface="Tahoma"/>
                <a:cs typeface="Tahoma"/>
              </a:rPr>
              <a:t>CALM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260" dirty="0">
                <a:latin typeface="Tahoma"/>
                <a:cs typeface="Tahoma"/>
              </a:rPr>
              <a:t>recientemente</a:t>
            </a:r>
            <a:endParaRPr sz="36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355" y="3822280"/>
            <a:ext cx="95250" cy="952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4054" y="2866605"/>
            <a:ext cx="8157349" cy="197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b="1" spc="-385" dirty="0">
                <a:latin typeface="Tahoma"/>
                <a:cs typeface="Tahoma"/>
                <a:hlinkClick r:id="rId5"/>
              </a:rPr>
              <a:t>1ª</a:t>
            </a:r>
            <a:r>
              <a:rPr sz="2250" b="1" spc="-135" dirty="0">
                <a:latin typeface="Tahoma"/>
                <a:cs typeface="Tahoma"/>
                <a:hlinkClick r:id="rId5"/>
              </a:rPr>
              <a:t> </a:t>
            </a:r>
            <a:r>
              <a:rPr lang="ca-ES-valencia" sz="2250" b="1" spc="-135" dirty="0" smtClean="0">
                <a:latin typeface="Tahoma"/>
                <a:cs typeface="Tahoma"/>
                <a:hlinkClick r:id="rId5"/>
              </a:rPr>
              <a:t> </a:t>
            </a:r>
            <a:r>
              <a:rPr sz="2250" b="1" spc="15" dirty="0" err="1" smtClean="0">
                <a:latin typeface="Tahoma"/>
                <a:cs typeface="Tahoma"/>
                <a:hlinkClick r:id="rId5"/>
              </a:rPr>
              <a:t>Guía</a:t>
            </a:r>
            <a:r>
              <a:rPr sz="2250" b="1" spc="-135" dirty="0" smtClean="0">
                <a:latin typeface="Tahoma"/>
                <a:cs typeface="Tahoma"/>
                <a:hlinkClick r:id="rId5"/>
              </a:rPr>
              <a:t> </a:t>
            </a:r>
            <a:r>
              <a:rPr sz="2250" b="1" spc="70" dirty="0">
                <a:latin typeface="Tahoma"/>
                <a:cs typeface="Tahoma"/>
                <a:hlinkClick r:id="rId5"/>
              </a:rPr>
              <a:t>de</a:t>
            </a:r>
            <a:r>
              <a:rPr sz="2250" b="1" spc="-135" dirty="0">
                <a:latin typeface="Tahoma"/>
                <a:cs typeface="Tahoma"/>
                <a:hlinkClick r:id="rId5"/>
              </a:rPr>
              <a:t> </a:t>
            </a:r>
            <a:r>
              <a:rPr sz="2250" b="1" spc="60" dirty="0">
                <a:latin typeface="Tahoma"/>
                <a:cs typeface="Tahoma"/>
                <a:hlinkClick r:id="rId5"/>
              </a:rPr>
              <a:t>Consumo</a:t>
            </a:r>
            <a:r>
              <a:rPr sz="2250" b="1" spc="-135" dirty="0">
                <a:latin typeface="Tahoma"/>
                <a:cs typeface="Tahoma"/>
                <a:hlinkClick r:id="rId5"/>
              </a:rPr>
              <a:t> </a:t>
            </a:r>
            <a:r>
              <a:rPr sz="2250" b="1" spc="25" dirty="0">
                <a:latin typeface="Tahoma"/>
                <a:cs typeface="Tahoma"/>
                <a:hlinkClick r:id="rId5"/>
              </a:rPr>
              <a:t>Local</a:t>
            </a:r>
            <a:r>
              <a:rPr sz="2250" b="1" spc="-130" dirty="0">
                <a:latin typeface="Tahoma"/>
                <a:cs typeface="Tahoma"/>
                <a:hlinkClick r:id="rId5"/>
              </a:rPr>
              <a:t> </a:t>
            </a:r>
            <a:r>
              <a:rPr sz="2250" b="1" spc="70" dirty="0">
                <a:latin typeface="Tahoma"/>
                <a:cs typeface="Tahoma"/>
                <a:hlinkClick r:id="rId5"/>
              </a:rPr>
              <a:t>de</a:t>
            </a:r>
            <a:r>
              <a:rPr sz="2250" b="1" spc="-135" dirty="0">
                <a:latin typeface="Tahoma"/>
                <a:cs typeface="Tahoma"/>
                <a:hlinkClick r:id="rId5"/>
              </a:rPr>
              <a:t> </a:t>
            </a:r>
            <a:r>
              <a:rPr sz="2250" b="1" spc="65" dirty="0">
                <a:latin typeface="Tahoma"/>
                <a:cs typeface="Tahoma"/>
                <a:hlinkClick r:id="rId5"/>
              </a:rPr>
              <a:t>Alimentos</a:t>
            </a:r>
            <a:r>
              <a:rPr sz="2250" b="1" spc="-135" dirty="0">
                <a:latin typeface="Tahoma"/>
                <a:cs typeface="Tahoma"/>
                <a:hlinkClick r:id="rId5"/>
              </a:rPr>
              <a:t> </a:t>
            </a:r>
            <a:r>
              <a:rPr sz="2250" b="1" spc="70" dirty="0">
                <a:latin typeface="Tahoma"/>
                <a:cs typeface="Tahoma"/>
                <a:hlinkClick r:id="rId5"/>
              </a:rPr>
              <a:t>de</a:t>
            </a:r>
            <a:r>
              <a:rPr sz="2250" b="1" spc="-135" dirty="0">
                <a:latin typeface="Tahoma"/>
                <a:cs typeface="Tahoma"/>
                <a:hlinkClick r:id="rId5"/>
              </a:rPr>
              <a:t> </a:t>
            </a:r>
            <a:r>
              <a:rPr sz="2250" b="1" spc="35" dirty="0" err="1" smtClean="0">
                <a:latin typeface="Tahoma"/>
                <a:cs typeface="Tahoma"/>
                <a:hlinkClick r:id="rId5"/>
              </a:rPr>
              <a:t>Proximidad</a:t>
            </a:r>
            <a:endParaRPr sz="22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Tahoma"/>
              <a:cs typeface="Tahoma"/>
            </a:endParaRPr>
          </a:p>
          <a:p>
            <a:pPr marL="497840" marR="200025">
              <a:lnSpc>
                <a:spcPct val="116700"/>
              </a:lnSpc>
            </a:pPr>
            <a:r>
              <a:rPr sz="2250" spc="155" dirty="0">
                <a:latin typeface="Tahoma"/>
                <a:cs typeface="Tahoma"/>
              </a:rPr>
              <a:t>Incorporación </a:t>
            </a:r>
            <a:r>
              <a:rPr sz="2250" spc="140" dirty="0">
                <a:latin typeface="Tahoma"/>
                <a:cs typeface="Tahoma"/>
              </a:rPr>
              <a:t>al </a:t>
            </a:r>
            <a:r>
              <a:rPr sz="2250" spc="165" dirty="0">
                <a:latin typeface="Tahoma"/>
                <a:cs typeface="Tahoma"/>
              </a:rPr>
              <a:t>Geoportal </a:t>
            </a:r>
            <a:r>
              <a:rPr sz="2250" spc="190" dirty="0">
                <a:latin typeface="Tahoma"/>
                <a:cs typeface="Tahoma"/>
              </a:rPr>
              <a:t>del </a:t>
            </a:r>
            <a:r>
              <a:rPr sz="2250" spc="200" dirty="0">
                <a:latin typeface="Tahoma"/>
                <a:cs typeface="Tahoma"/>
              </a:rPr>
              <a:t>Ayuntamiento </a:t>
            </a:r>
            <a:r>
              <a:rPr sz="2250" spc="210" dirty="0">
                <a:latin typeface="Tahoma"/>
                <a:cs typeface="Tahoma"/>
              </a:rPr>
              <a:t>de </a:t>
            </a:r>
            <a:r>
              <a:rPr sz="2250" spc="215" dirty="0">
                <a:latin typeface="Tahoma"/>
                <a:cs typeface="Tahoma"/>
              </a:rPr>
              <a:t> </a:t>
            </a:r>
            <a:r>
              <a:rPr sz="2250" spc="170" dirty="0">
                <a:latin typeface="Tahoma"/>
                <a:cs typeface="Tahoma"/>
              </a:rPr>
              <a:t>València</a:t>
            </a:r>
            <a:r>
              <a:rPr sz="2250" spc="-120" dirty="0">
                <a:latin typeface="Tahoma"/>
                <a:cs typeface="Tahoma"/>
              </a:rPr>
              <a:t> </a:t>
            </a:r>
            <a:r>
              <a:rPr sz="2250" spc="185" dirty="0">
                <a:latin typeface="Tahoma"/>
                <a:cs typeface="Tahoma"/>
              </a:rPr>
              <a:t>puntos</a:t>
            </a:r>
            <a:r>
              <a:rPr sz="2250" spc="-114" dirty="0">
                <a:latin typeface="Tahoma"/>
                <a:cs typeface="Tahoma"/>
              </a:rPr>
              <a:t> </a:t>
            </a:r>
            <a:r>
              <a:rPr sz="2250" spc="210" dirty="0">
                <a:latin typeface="Tahoma"/>
                <a:cs typeface="Tahoma"/>
              </a:rPr>
              <a:t>de</a:t>
            </a:r>
            <a:r>
              <a:rPr sz="2250" spc="-114" dirty="0">
                <a:latin typeface="Tahoma"/>
                <a:cs typeface="Tahoma"/>
              </a:rPr>
              <a:t> </a:t>
            </a:r>
            <a:r>
              <a:rPr sz="2250" spc="180" dirty="0">
                <a:latin typeface="Tahoma"/>
                <a:cs typeface="Tahoma"/>
              </a:rPr>
              <a:t>abastecimiento</a:t>
            </a:r>
            <a:r>
              <a:rPr sz="2250" spc="-120" dirty="0">
                <a:latin typeface="Tahoma"/>
                <a:cs typeface="Tahoma"/>
              </a:rPr>
              <a:t> </a:t>
            </a:r>
            <a:r>
              <a:rPr sz="2250" spc="210" dirty="0">
                <a:latin typeface="Tahoma"/>
                <a:cs typeface="Tahoma"/>
              </a:rPr>
              <a:t>de</a:t>
            </a:r>
            <a:r>
              <a:rPr sz="2250" spc="-114" dirty="0">
                <a:latin typeface="Tahoma"/>
                <a:cs typeface="Tahoma"/>
              </a:rPr>
              <a:t> </a:t>
            </a:r>
            <a:r>
              <a:rPr sz="2250" spc="200" dirty="0">
                <a:latin typeface="Tahoma"/>
                <a:cs typeface="Tahoma"/>
              </a:rPr>
              <a:t>producto</a:t>
            </a:r>
            <a:r>
              <a:rPr sz="2250" spc="-114" dirty="0">
                <a:latin typeface="Tahoma"/>
                <a:cs typeface="Tahoma"/>
              </a:rPr>
              <a:t> </a:t>
            </a:r>
            <a:r>
              <a:rPr sz="2250" spc="210" dirty="0">
                <a:latin typeface="Tahoma"/>
                <a:cs typeface="Tahoma"/>
              </a:rPr>
              <a:t>de </a:t>
            </a:r>
            <a:r>
              <a:rPr sz="2250" spc="-690" dirty="0">
                <a:latin typeface="Tahoma"/>
                <a:cs typeface="Tahoma"/>
              </a:rPr>
              <a:t> </a:t>
            </a:r>
            <a:r>
              <a:rPr sz="2250" spc="165" dirty="0">
                <a:latin typeface="Tahoma"/>
                <a:cs typeface="Tahoma"/>
              </a:rPr>
              <a:t>temporada,</a:t>
            </a:r>
            <a:r>
              <a:rPr sz="2250" spc="-130" dirty="0">
                <a:latin typeface="Tahoma"/>
                <a:cs typeface="Tahoma"/>
              </a:rPr>
              <a:t> </a:t>
            </a:r>
            <a:r>
              <a:rPr sz="2250" spc="210" dirty="0">
                <a:latin typeface="Tahoma"/>
                <a:cs typeface="Tahoma"/>
              </a:rPr>
              <a:t>proximidad</a:t>
            </a:r>
            <a:r>
              <a:rPr sz="2250" spc="-125" dirty="0">
                <a:latin typeface="Tahoma"/>
                <a:cs typeface="Tahoma"/>
              </a:rPr>
              <a:t> </a:t>
            </a:r>
            <a:r>
              <a:rPr sz="2250" spc="114" dirty="0">
                <a:latin typeface="Tahoma"/>
                <a:cs typeface="Tahoma"/>
              </a:rPr>
              <a:t>y/ecológico.</a:t>
            </a:r>
            <a:endParaRPr sz="225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3567" y="8660295"/>
            <a:ext cx="95250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3567" y="9060345"/>
            <a:ext cx="95250" cy="952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3567" y="9460395"/>
            <a:ext cx="95250" cy="952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252267" y="6847370"/>
            <a:ext cx="7969884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250" b="1" spc="30" dirty="0">
                <a:latin typeface="Tahoma"/>
                <a:cs typeface="Tahoma"/>
                <a:hlinkClick r:id="rId6"/>
              </a:rPr>
              <a:t>Proyecto</a:t>
            </a:r>
            <a:r>
              <a:rPr sz="2250" b="1" spc="-135" dirty="0">
                <a:latin typeface="Tahoma"/>
                <a:cs typeface="Tahoma"/>
                <a:hlinkClick r:id="rId6"/>
              </a:rPr>
              <a:t> </a:t>
            </a:r>
            <a:r>
              <a:rPr sz="2250" b="1" spc="70" dirty="0">
                <a:latin typeface="Tahoma"/>
                <a:cs typeface="Tahoma"/>
                <a:hlinkClick r:id="rId6"/>
              </a:rPr>
              <a:t>de</a:t>
            </a:r>
            <a:r>
              <a:rPr sz="2250" b="1" spc="-135" dirty="0">
                <a:latin typeface="Tahoma"/>
                <a:cs typeface="Tahoma"/>
                <a:hlinkClick r:id="rId6"/>
              </a:rPr>
              <a:t> </a:t>
            </a:r>
            <a:r>
              <a:rPr sz="2250" b="1" spc="35" dirty="0">
                <a:latin typeface="Tahoma"/>
                <a:cs typeface="Tahoma"/>
                <a:hlinkClick r:id="rId6"/>
              </a:rPr>
              <a:t>articulación</a:t>
            </a:r>
            <a:r>
              <a:rPr sz="2250" b="1" spc="-135" dirty="0">
                <a:latin typeface="Tahoma"/>
                <a:cs typeface="Tahoma"/>
                <a:hlinkClick r:id="rId6"/>
              </a:rPr>
              <a:t> </a:t>
            </a:r>
            <a:r>
              <a:rPr sz="2250" b="1" spc="25" dirty="0">
                <a:latin typeface="Tahoma"/>
                <a:cs typeface="Tahoma"/>
                <a:hlinkClick r:id="rId6"/>
              </a:rPr>
              <a:t>entre</a:t>
            </a:r>
            <a:r>
              <a:rPr sz="2250" b="1" spc="-135" dirty="0">
                <a:latin typeface="Tahoma"/>
                <a:cs typeface="Tahoma"/>
                <a:hlinkClick r:id="rId6"/>
              </a:rPr>
              <a:t> </a:t>
            </a:r>
            <a:r>
              <a:rPr sz="2250" b="1" spc="20" dirty="0">
                <a:latin typeface="Tahoma"/>
                <a:cs typeface="Tahoma"/>
                <a:hlinkClick r:id="rId6"/>
              </a:rPr>
              <a:t>la</a:t>
            </a:r>
            <a:r>
              <a:rPr sz="2250" b="1" spc="-135" dirty="0">
                <a:latin typeface="Tahoma"/>
                <a:cs typeface="Tahoma"/>
                <a:hlinkClick r:id="rId6"/>
              </a:rPr>
              <a:t> </a:t>
            </a:r>
            <a:r>
              <a:rPr sz="2250" b="1" spc="60" dirty="0">
                <a:latin typeface="Tahoma"/>
                <a:cs typeface="Tahoma"/>
                <a:hlinkClick r:id="rId6"/>
              </a:rPr>
              <a:t>producción</a:t>
            </a:r>
            <a:r>
              <a:rPr sz="2250" b="1" spc="-135" dirty="0">
                <a:latin typeface="Tahoma"/>
                <a:cs typeface="Tahoma"/>
                <a:hlinkClick r:id="rId6"/>
              </a:rPr>
              <a:t> </a:t>
            </a:r>
            <a:r>
              <a:rPr sz="2250" b="1" spc="40" dirty="0">
                <a:latin typeface="Tahoma"/>
                <a:cs typeface="Tahoma"/>
                <a:hlinkClick r:id="rId6"/>
              </a:rPr>
              <a:t>local</a:t>
            </a:r>
            <a:r>
              <a:rPr sz="2250" b="1" spc="-135" dirty="0">
                <a:latin typeface="Tahoma"/>
                <a:cs typeface="Tahoma"/>
                <a:hlinkClick r:id="rId6"/>
              </a:rPr>
              <a:t> </a:t>
            </a:r>
            <a:r>
              <a:rPr sz="2250" b="1" spc="5" dirty="0">
                <a:latin typeface="Tahoma"/>
                <a:cs typeface="Tahoma"/>
                <a:hlinkClick r:id="rId6"/>
              </a:rPr>
              <a:t>y</a:t>
            </a:r>
            <a:r>
              <a:rPr sz="2250" b="1" spc="-135" dirty="0">
                <a:latin typeface="Tahoma"/>
                <a:cs typeface="Tahoma"/>
                <a:hlinkClick r:id="rId6"/>
              </a:rPr>
              <a:t> </a:t>
            </a:r>
            <a:r>
              <a:rPr sz="2250" b="1" spc="25" dirty="0">
                <a:latin typeface="Tahoma"/>
                <a:cs typeface="Tahoma"/>
                <a:hlinkClick r:id="rId6"/>
              </a:rPr>
              <a:t>los </a:t>
            </a:r>
            <a:r>
              <a:rPr sz="2250" b="1" spc="-645" dirty="0">
                <a:latin typeface="Tahoma"/>
                <a:cs typeface="Tahoma"/>
                <a:hlinkClick r:id="rId6"/>
              </a:rPr>
              <a:t> </a:t>
            </a:r>
            <a:r>
              <a:rPr sz="2250" b="1" spc="30" dirty="0">
                <a:latin typeface="Tahoma"/>
                <a:cs typeface="Tahoma"/>
                <a:hlinkClick r:id="rId6"/>
              </a:rPr>
              <a:t>centros </a:t>
            </a:r>
            <a:r>
              <a:rPr sz="2250" b="1" spc="20" dirty="0">
                <a:latin typeface="Tahoma"/>
                <a:cs typeface="Tahoma"/>
                <a:hlinkClick r:id="rId6"/>
              </a:rPr>
              <a:t>escolares </a:t>
            </a:r>
            <a:r>
              <a:rPr sz="2250" b="1" spc="70" dirty="0">
                <a:latin typeface="Tahoma"/>
                <a:cs typeface="Tahoma"/>
                <a:hlinkClick r:id="rId6"/>
              </a:rPr>
              <a:t>de </a:t>
            </a:r>
            <a:r>
              <a:rPr sz="2250" b="1" spc="10" dirty="0">
                <a:latin typeface="Tahoma"/>
                <a:cs typeface="Tahoma"/>
                <a:hlinkClick r:id="rId6"/>
              </a:rPr>
              <a:t>las </a:t>
            </a:r>
            <a:r>
              <a:rPr sz="2250" b="1" spc="45" dirty="0">
                <a:latin typeface="Tahoma"/>
                <a:cs typeface="Tahoma"/>
                <a:hlinkClick r:id="rId6"/>
              </a:rPr>
              <a:t>comarcas </a:t>
            </a:r>
            <a:r>
              <a:rPr sz="2250" b="1" spc="70" dirty="0">
                <a:latin typeface="Tahoma"/>
                <a:cs typeface="Tahoma"/>
                <a:hlinkClick r:id="rId6"/>
              </a:rPr>
              <a:t>de </a:t>
            </a:r>
            <a:r>
              <a:rPr sz="2250" b="1" spc="15" dirty="0">
                <a:latin typeface="Tahoma"/>
                <a:cs typeface="Tahoma"/>
                <a:hlinkClick r:id="rId6"/>
              </a:rPr>
              <a:t>l'Horta </a:t>
            </a:r>
            <a:r>
              <a:rPr sz="2250" b="1" spc="70" dirty="0">
                <a:latin typeface="Tahoma"/>
                <a:cs typeface="Tahoma"/>
                <a:hlinkClick r:id="rId6"/>
              </a:rPr>
              <a:t>de </a:t>
            </a:r>
            <a:r>
              <a:rPr sz="2250" b="1" spc="75" dirty="0">
                <a:latin typeface="Tahoma"/>
                <a:cs typeface="Tahoma"/>
                <a:hlinkClick r:id="rId6"/>
              </a:rPr>
              <a:t> </a:t>
            </a:r>
            <a:r>
              <a:rPr sz="2250" b="1" spc="15" dirty="0">
                <a:latin typeface="Tahoma"/>
                <a:cs typeface="Tahoma"/>
                <a:hlinkClick r:id="rId6"/>
              </a:rPr>
              <a:t>València</a:t>
            </a:r>
            <a:r>
              <a:rPr sz="2250" spc="15" dirty="0">
                <a:latin typeface="Tahoma"/>
                <a:cs typeface="Tahoma"/>
              </a:rPr>
              <a:t>.</a:t>
            </a:r>
            <a:endParaRPr sz="22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Tahoma"/>
              <a:cs typeface="Tahoma"/>
            </a:endParaRPr>
          </a:p>
          <a:p>
            <a:pPr marL="497840" marR="639445" indent="73660">
              <a:lnSpc>
                <a:spcPct val="116700"/>
              </a:lnSpc>
              <a:spcBef>
                <a:spcPts val="5"/>
              </a:spcBef>
            </a:pPr>
            <a:r>
              <a:rPr sz="2250" spc="165" dirty="0">
                <a:latin typeface="Tahoma"/>
                <a:cs typeface="Tahoma"/>
              </a:rPr>
              <a:t>Creación</a:t>
            </a:r>
            <a:r>
              <a:rPr sz="2250" spc="-120" dirty="0">
                <a:latin typeface="Tahoma"/>
                <a:cs typeface="Tahoma"/>
              </a:rPr>
              <a:t> </a:t>
            </a:r>
            <a:r>
              <a:rPr sz="2250" spc="165" dirty="0">
                <a:latin typeface="Tahoma"/>
                <a:cs typeface="Tahoma"/>
              </a:rPr>
              <a:t>Centro</a:t>
            </a:r>
            <a:r>
              <a:rPr sz="2250" spc="-120" dirty="0">
                <a:latin typeface="Tahoma"/>
                <a:cs typeface="Tahoma"/>
              </a:rPr>
              <a:t> </a:t>
            </a:r>
            <a:r>
              <a:rPr sz="2250" spc="210" dirty="0">
                <a:latin typeface="Tahoma"/>
                <a:cs typeface="Tahoma"/>
              </a:rPr>
              <a:t>de</a:t>
            </a:r>
            <a:r>
              <a:rPr sz="2250" spc="-114" dirty="0">
                <a:latin typeface="Tahoma"/>
                <a:cs typeface="Tahoma"/>
              </a:rPr>
              <a:t> </a:t>
            </a:r>
            <a:r>
              <a:rPr sz="2250" spc="220" dirty="0">
                <a:latin typeface="Tahoma"/>
                <a:cs typeface="Tahoma"/>
              </a:rPr>
              <a:t>Acopio</a:t>
            </a:r>
            <a:r>
              <a:rPr sz="2250" spc="-120" dirty="0">
                <a:latin typeface="Tahoma"/>
                <a:cs typeface="Tahoma"/>
              </a:rPr>
              <a:t> </a:t>
            </a:r>
            <a:r>
              <a:rPr sz="2250" spc="155" dirty="0">
                <a:latin typeface="Tahoma"/>
                <a:cs typeface="Tahoma"/>
              </a:rPr>
              <a:t>Cooperativo</a:t>
            </a:r>
            <a:r>
              <a:rPr sz="2250" spc="-114" dirty="0">
                <a:latin typeface="Tahoma"/>
                <a:cs typeface="Tahoma"/>
              </a:rPr>
              <a:t> </a:t>
            </a:r>
            <a:r>
              <a:rPr sz="2250" spc="114" dirty="0">
                <a:latin typeface="Tahoma"/>
                <a:cs typeface="Tahoma"/>
              </a:rPr>
              <a:t>Ecotira. </a:t>
            </a:r>
            <a:r>
              <a:rPr sz="2250" spc="-690" dirty="0">
                <a:latin typeface="Tahoma"/>
                <a:cs typeface="Tahoma"/>
              </a:rPr>
              <a:t> </a:t>
            </a:r>
            <a:r>
              <a:rPr sz="2250" spc="175" dirty="0">
                <a:latin typeface="Tahoma"/>
                <a:cs typeface="Tahoma"/>
              </a:rPr>
              <a:t>Formaciones</a:t>
            </a:r>
            <a:r>
              <a:rPr sz="2250" spc="-125" dirty="0">
                <a:latin typeface="Tahoma"/>
                <a:cs typeface="Tahoma"/>
              </a:rPr>
              <a:t> </a:t>
            </a:r>
            <a:r>
              <a:rPr sz="2250" spc="135" dirty="0">
                <a:latin typeface="Tahoma"/>
                <a:cs typeface="Tahoma"/>
              </a:rPr>
              <a:t>a</a:t>
            </a:r>
            <a:r>
              <a:rPr sz="2250" spc="-125" dirty="0">
                <a:latin typeface="Tahoma"/>
                <a:cs typeface="Tahoma"/>
              </a:rPr>
              <a:t> </a:t>
            </a:r>
            <a:r>
              <a:rPr sz="2250" spc="210" dirty="0">
                <a:latin typeface="Tahoma"/>
                <a:cs typeface="Tahoma"/>
              </a:rPr>
              <a:t>comunidades</a:t>
            </a:r>
            <a:r>
              <a:rPr sz="2250" spc="-125" dirty="0">
                <a:latin typeface="Tahoma"/>
                <a:cs typeface="Tahoma"/>
              </a:rPr>
              <a:t> </a:t>
            </a:r>
            <a:r>
              <a:rPr sz="2250" spc="120" dirty="0">
                <a:latin typeface="Tahoma"/>
                <a:cs typeface="Tahoma"/>
              </a:rPr>
              <a:t>educativas.</a:t>
            </a:r>
            <a:endParaRPr sz="2250" dirty="0">
              <a:latin typeface="Tahoma"/>
              <a:cs typeface="Tahoma"/>
            </a:endParaRPr>
          </a:p>
          <a:p>
            <a:pPr marL="497840" marR="342265">
              <a:lnSpc>
                <a:spcPct val="116700"/>
              </a:lnSpc>
            </a:pPr>
            <a:r>
              <a:rPr sz="2250" spc="229" dirty="0">
                <a:latin typeface="Tahoma"/>
                <a:cs typeface="Tahoma"/>
              </a:rPr>
              <a:t>Acompañamiento</a:t>
            </a:r>
            <a:r>
              <a:rPr sz="2250" spc="-125" dirty="0">
                <a:latin typeface="Tahoma"/>
                <a:cs typeface="Tahoma"/>
              </a:rPr>
              <a:t> </a:t>
            </a:r>
            <a:r>
              <a:rPr sz="2250" spc="70" dirty="0">
                <a:latin typeface="Tahoma"/>
                <a:cs typeface="Tahoma"/>
              </a:rPr>
              <a:t>y</a:t>
            </a:r>
            <a:r>
              <a:rPr sz="2250" spc="-125" dirty="0">
                <a:latin typeface="Tahoma"/>
                <a:cs typeface="Tahoma"/>
              </a:rPr>
              <a:t> </a:t>
            </a:r>
            <a:r>
              <a:rPr sz="2250" spc="160" dirty="0">
                <a:latin typeface="Tahoma"/>
                <a:cs typeface="Tahoma"/>
              </a:rPr>
              <a:t>asesoramiento</a:t>
            </a:r>
            <a:r>
              <a:rPr sz="2250" spc="-120" dirty="0">
                <a:latin typeface="Tahoma"/>
                <a:cs typeface="Tahoma"/>
              </a:rPr>
              <a:t> </a:t>
            </a:r>
            <a:r>
              <a:rPr sz="2250" spc="135" dirty="0">
                <a:latin typeface="Tahoma"/>
                <a:cs typeface="Tahoma"/>
              </a:rPr>
              <a:t>a</a:t>
            </a:r>
            <a:r>
              <a:rPr sz="2250" spc="-125" dirty="0">
                <a:latin typeface="Tahoma"/>
                <a:cs typeface="Tahoma"/>
              </a:rPr>
              <a:t> </a:t>
            </a:r>
            <a:r>
              <a:rPr sz="2250" spc="165" dirty="0">
                <a:latin typeface="Tahoma"/>
                <a:cs typeface="Tahoma"/>
              </a:rPr>
              <a:t>empresas</a:t>
            </a:r>
            <a:r>
              <a:rPr sz="2250" spc="-120" dirty="0">
                <a:latin typeface="Tahoma"/>
                <a:cs typeface="Tahoma"/>
              </a:rPr>
              <a:t> </a:t>
            </a:r>
            <a:r>
              <a:rPr sz="2250" spc="210" dirty="0">
                <a:latin typeface="Tahoma"/>
                <a:cs typeface="Tahoma"/>
              </a:rPr>
              <a:t>de </a:t>
            </a:r>
            <a:r>
              <a:rPr sz="2250" spc="-690" dirty="0">
                <a:latin typeface="Tahoma"/>
                <a:cs typeface="Tahoma"/>
              </a:rPr>
              <a:t> </a:t>
            </a:r>
            <a:r>
              <a:rPr sz="2250" spc="145" dirty="0">
                <a:latin typeface="Tahoma"/>
                <a:cs typeface="Tahoma"/>
              </a:rPr>
              <a:t>restauración</a:t>
            </a:r>
            <a:r>
              <a:rPr sz="2250" spc="-130" dirty="0">
                <a:latin typeface="Tahoma"/>
                <a:cs typeface="Tahoma"/>
              </a:rPr>
              <a:t> </a:t>
            </a:r>
            <a:r>
              <a:rPr sz="2250" spc="120" dirty="0">
                <a:latin typeface="Tahoma"/>
                <a:cs typeface="Tahoma"/>
              </a:rPr>
              <a:t>colectiva.</a:t>
            </a:r>
            <a:endParaRPr sz="22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7999" cy="10286999"/>
            <a:chOff x="0" y="0"/>
            <a:chExt cx="18287999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9600" y="400734"/>
              <a:ext cx="1981200" cy="2057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56"/>
            <a:stretch/>
          </p:blipFill>
          <p:spPr>
            <a:xfrm>
              <a:off x="609600" y="829270"/>
              <a:ext cx="3505200" cy="1562100"/>
            </a:xfrm>
            <a:prstGeom prst="rect">
              <a:avLst/>
            </a:prstGeom>
          </p:spPr>
        </p:pic>
      </p:grpSp>
      <p:sp>
        <p:nvSpPr>
          <p:cNvPr id="7" name="6 CuadroTexto"/>
          <p:cNvSpPr txBox="1"/>
          <p:nvPr/>
        </p:nvSpPr>
        <p:spPr>
          <a:xfrm>
            <a:off x="0" y="8877300"/>
            <a:ext cx="5334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a-ES-valenci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CONTACTO: Josep M. Pérez</a:t>
            </a:r>
          </a:p>
          <a:p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https://consellalimentari.org/</a:t>
            </a:r>
            <a:endParaRPr lang="ca-ES-valencia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a-ES-valenci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consell.alimentari@valencia.es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72200" y="829270"/>
            <a:ext cx="701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MOLTES </a:t>
            </a:r>
            <a:r>
              <a:rPr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GRÀCIES</a:t>
            </a:r>
            <a:r>
              <a:rPr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es-E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0572" y="497537"/>
            <a:ext cx="3486149" cy="10667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0562" y="1654235"/>
            <a:ext cx="17345660" cy="0"/>
          </a:xfrm>
          <a:custGeom>
            <a:avLst/>
            <a:gdLst/>
            <a:ahLst/>
            <a:cxnLst/>
            <a:rect l="l" t="t" r="r" b="b"/>
            <a:pathLst>
              <a:path w="17345660">
                <a:moveTo>
                  <a:pt x="0" y="0"/>
                </a:moveTo>
                <a:lnTo>
                  <a:pt x="17345068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400" y="3848100"/>
            <a:ext cx="7536996" cy="50213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6512" y="2705100"/>
            <a:ext cx="9924288" cy="6106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s-ES" sz="2850" b="1" cap="all" spc="170" dirty="0" smtClean="0">
                <a:latin typeface="Tahoma"/>
                <a:cs typeface="Tahoma"/>
              </a:rPr>
              <a:t>Á</a:t>
            </a:r>
            <a:r>
              <a:rPr lang="ca-ES-valencia" sz="2850" b="1" cap="all" spc="170" dirty="0" smtClean="0">
                <a:latin typeface="Tahoma"/>
                <a:cs typeface="Tahoma"/>
              </a:rPr>
              <a:t>mbito </a:t>
            </a:r>
            <a:r>
              <a:rPr lang="ca-ES-valencia" sz="2850" b="1" cap="all" spc="170" dirty="0" smtClean="0">
                <a:latin typeface="Tahoma"/>
                <a:cs typeface="Tahoma"/>
              </a:rPr>
              <a:t>geográfico y social</a:t>
            </a:r>
            <a:endParaRPr lang="ca-ES-valencia" sz="2850" b="1" cap="all" spc="170" dirty="0" smtClean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s-ES" sz="2850" b="1" cap="all" spc="170" dirty="0" smtClean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850" b="1" cap="all" spc="170" dirty="0" smtClean="0">
                <a:latin typeface="Tahoma"/>
                <a:cs typeface="Tahoma"/>
              </a:rPr>
              <a:t>¿</a:t>
            </a:r>
            <a:r>
              <a:rPr sz="2850" b="1" cap="all" spc="170" dirty="0">
                <a:latin typeface="Tahoma"/>
                <a:cs typeface="Tahoma"/>
              </a:rPr>
              <a:t>Qué</a:t>
            </a:r>
            <a:r>
              <a:rPr sz="2850" b="1" cap="all" spc="-190" dirty="0">
                <a:latin typeface="Tahoma"/>
                <a:cs typeface="Tahoma"/>
              </a:rPr>
              <a:t> </a:t>
            </a:r>
            <a:r>
              <a:rPr sz="2850" b="1" cap="all" spc="120" dirty="0">
                <a:latin typeface="Tahoma"/>
                <a:cs typeface="Tahoma"/>
              </a:rPr>
              <a:t>es</a:t>
            </a:r>
            <a:r>
              <a:rPr sz="2850" b="1" cap="all" spc="-185" dirty="0">
                <a:latin typeface="Tahoma"/>
                <a:cs typeface="Tahoma"/>
              </a:rPr>
              <a:t> </a:t>
            </a:r>
            <a:r>
              <a:rPr sz="2850" b="1" cap="all" spc="180" dirty="0">
                <a:latin typeface="Tahoma"/>
                <a:cs typeface="Tahoma"/>
              </a:rPr>
              <a:t>el</a:t>
            </a:r>
            <a:r>
              <a:rPr sz="2850" b="1" cap="all" spc="-185" dirty="0">
                <a:latin typeface="Tahoma"/>
                <a:cs typeface="Tahoma"/>
              </a:rPr>
              <a:t> </a:t>
            </a:r>
            <a:r>
              <a:rPr sz="2850" b="1" cap="all" spc="225" dirty="0">
                <a:latin typeface="Tahoma"/>
                <a:cs typeface="Tahoma"/>
              </a:rPr>
              <a:t>CALM?</a:t>
            </a:r>
            <a:endParaRPr sz="2850" b="1" cap="all" dirty="0">
              <a:latin typeface="Tahoma"/>
              <a:cs typeface="Tahoma"/>
            </a:endParaRPr>
          </a:p>
          <a:p>
            <a:pPr marL="457200" indent="-457200">
              <a:lnSpc>
                <a:spcPct val="100000"/>
              </a:lnSpc>
              <a:spcBef>
                <a:spcPts val="50"/>
              </a:spcBef>
              <a:buFont typeface="Wingdings" panose="05000000000000000000" pitchFamily="2" charset="2"/>
              <a:buChar char="Ø"/>
            </a:pPr>
            <a:endParaRPr sz="3250" b="1" cap="all" dirty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s-ES" sz="2850" b="1" cap="all" spc="170" dirty="0" smtClean="0">
                <a:latin typeface="Tahoma"/>
                <a:cs typeface="Tahoma"/>
              </a:rPr>
              <a:t>O</a:t>
            </a:r>
            <a:r>
              <a:rPr lang="ca-ES-valencia" sz="2850" b="1" cap="all" spc="170" dirty="0" smtClean="0">
                <a:latin typeface="Tahoma"/>
                <a:cs typeface="Tahoma"/>
              </a:rPr>
              <a:t>rigen y proceso de creación</a:t>
            </a:r>
          </a:p>
          <a:p>
            <a:pPr marL="457200" indent="-457200">
              <a:lnSpc>
                <a:spcPct val="100000"/>
              </a:lnSpc>
              <a:spcBef>
                <a:spcPts val="55"/>
              </a:spcBef>
              <a:buFont typeface="Wingdings" panose="05000000000000000000" pitchFamily="2" charset="2"/>
              <a:buChar char="Ø"/>
            </a:pPr>
            <a:endParaRPr sz="3250" b="1" cap="all" dirty="0">
              <a:latin typeface="Tahoma"/>
              <a:cs typeface="Tahoma"/>
            </a:endParaRPr>
          </a:p>
          <a:p>
            <a:pPr marL="469900" marR="5080" indent="-457200">
              <a:lnSpc>
                <a:spcPct val="116199"/>
              </a:lnSpc>
              <a:buFont typeface="Wingdings" panose="05000000000000000000" pitchFamily="2" charset="2"/>
              <a:buChar char="Ø"/>
            </a:pPr>
            <a:r>
              <a:rPr lang="ca-ES-valencia" sz="2850" b="1" cap="all" spc="245" dirty="0" smtClean="0">
                <a:latin typeface="Tahoma"/>
                <a:cs typeface="Tahoma"/>
              </a:rPr>
              <a:t>Principios, f</a:t>
            </a:r>
            <a:r>
              <a:rPr sz="2850" b="1" cap="all" spc="225" dirty="0" err="1" smtClean="0">
                <a:latin typeface="Tahoma"/>
                <a:cs typeface="Tahoma"/>
              </a:rPr>
              <a:t>unciona</a:t>
            </a:r>
            <a:r>
              <a:rPr lang="ca-ES-valencia" sz="2850" b="1" cap="all" spc="225" dirty="0" smtClean="0">
                <a:latin typeface="Tahoma"/>
                <a:cs typeface="Tahoma"/>
              </a:rPr>
              <a:t>miento</a:t>
            </a:r>
            <a:r>
              <a:rPr sz="2850" b="1" cap="all" spc="-165" dirty="0" smtClean="0">
                <a:latin typeface="Tahoma"/>
                <a:cs typeface="Tahoma"/>
              </a:rPr>
              <a:t> </a:t>
            </a:r>
            <a:r>
              <a:rPr sz="2850" b="1" cap="all" spc="90" dirty="0">
                <a:latin typeface="Tahoma"/>
                <a:cs typeface="Tahoma"/>
              </a:rPr>
              <a:t>y</a:t>
            </a:r>
            <a:r>
              <a:rPr sz="2850" b="1" cap="all" spc="-170" dirty="0">
                <a:latin typeface="Tahoma"/>
                <a:cs typeface="Tahoma"/>
              </a:rPr>
              <a:t> </a:t>
            </a:r>
            <a:r>
              <a:rPr lang="ca-ES-valencia" sz="2850" b="1" cap="all" spc="250" dirty="0" smtClean="0">
                <a:latin typeface="Tahoma"/>
                <a:cs typeface="Tahoma"/>
              </a:rPr>
              <a:t>participación</a:t>
            </a:r>
          </a:p>
          <a:p>
            <a:pPr marL="469900" marR="838835" indent="-457200">
              <a:lnSpc>
                <a:spcPts val="7950"/>
              </a:lnSpc>
              <a:spcBef>
                <a:spcPts val="819"/>
              </a:spcBef>
              <a:buFont typeface="Wingdings" panose="05000000000000000000" pitchFamily="2" charset="2"/>
              <a:buChar char="Ø"/>
            </a:pPr>
            <a:r>
              <a:rPr lang="es-ES" sz="2850" b="1" cap="all" spc="195" dirty="0">
                <a:latin typeface="Tahoma"/>
                <a:cs typeface="Tahoma"/>
              </a:rPr>
              <a:t>Retos</a:t>
            </a:r>
            <a:r>
              <a:rPr lang="es-ES" sz="2850" b="1" cap="all" spc="-165" dirty="0">
                <a:latin typeface="Tahoma"/>
                <a:cs typeface="Tahoma"/>
              </a:rPr>
              <a:t> </a:t>
            </a:r>
            <a:r>
              <a:rPr lang="es-ES" sz="2850" b="1" cap="all" spc="90" dirty="0">
                <a:latin typeface="Tahoma"/>
                <a:cs typeface="Tahoma"/>
              </a:rPr>
              <a:t>y</a:t>
            </a:r>
            <a:r>
              <a:rPr lang="es-ES" sz="2850" b="1" cap="all" spc="-160" dirty="0">
                <a:latin typeface="Tahoma"/>
                <a:cs typeface="Tahoma"/>
              </a:rPr>
              <a:t> </a:t>
            </a:r>
            <a:r>
              <a:rPr lang="es-ES" sz="2850" b="1" cap="all" spc="114" dirty="0">
                <a:latin typeface="Tahoma"/>
                <a:cs typeface="Tahoma"/>
              </a:rPr>
              <a:t>desafíos</a:t>
            </a:r>
            <a:endParaRPr lang="es-ES" sz="2850" b="1" cap="all" dirty="0">
              <a:latin typeface="Tahoma"/>
              <a:cs typeface="Tahoma"/>
            </a:endParaRPr>
          </a:p>
          <a:p>
            <a:pPr marL="469900" marR="838835" indent="-457200">
              <a:lnSpc>
                <a:spcPts val="7950"/>
              </a:lnSpc>
              <a:spcBef>
                <a:spcPts val="819"/>
              </a:spcBef>
              <a:buFont typeface="Wingdings" panose="05000000000000000000" pitchFamily="2" charset="2"/>
              <a:buChar char="Ø"/>
            </a:pPr>
            <a:r>
              <a:rPr sz="2850" b="1" cap="all" spc="210" dirty="0" err="1" smtClean="0">
                <a:latin typeface="Tahoma"/>
                <a:cs typeface="Tahoma"/>
              </a:rPr>
              <a:t>Principales</a:t>
            </a:r>
            <a:r>
              <a:rPr sz="2850" b="1" cap="all" spc="-185" dirty="0" smtClean="0">
                <a:latin typeface="Tahoma"/>
                <a:cs typeface="Tahoma"/>
              </a:rPr>
              <a:t> </a:t>
            </a:r>
            <a:r>
              <a:rPr sz="2850" b="1" cap="all" spc="195" dirty="0">
                <a:latin typeface="Tahoma"/>
                <a:cs typeface="Tahoma"/>
              </a:rPr>
              <a:t>proyectos</a:t>
            </a:r>
            <a:r>
              <a:rPr sz="2850" b="1" cap="all" spc="-180" dirty="0">
                <a:latin typeface="Tahoma"/>
                <a:cs typeface="Tahoma"/>
              </a:rPr>
              <a:t> </a:t>
            </a:r>
            <a:r>
              <a:rPr sz="2850" b="1" cap="all" spc="90" dirty="0">
                <a:latin typeface="Tahoma"/>
                <a:cs typeface="Tahoma"/>
              </a:rPr>
              <a:t>y</a:t>
            </a:r>
            <a:r>
              <a:rPr sz="2850" b="1" cap="all" spc="-180" dirty="0">
                <a:latin typeface="Tahoma"/>
                <a:cs typeface="Tahoma"/>
              </a:rPr>
              <a:t> </a:t>
            </a:r>
            <a:r>
              <a:rPr sz="2850" b="1" cap="all" spc="145" dirty="0" err="1" smtClean="0">
                <a:latin typeface="Tahoma"/>
                <a:cs typeface="Tahoma"/>
              </a:rPr>
              <a:t>resultados</a:t>
            </a:r>
            <a:endParaRPr lang="ca-ES-valencia" sz="2850" b="1" cap="all" spc="145" dirty="0" smtClean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0562" y="410542"/>
            <a:ext cx="13725038" cy="589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100"/>
              </a:spcBef>
            </a:pPr>
            <a:r>
              <a:rPr lang="it-IT" sz="2000" i="1" dirty="0">
                <a:solidFill>
                  <a:prstClr val="black"/>
                </a:solidFill>
              </a:rPr>
              <a:t>Vincles entre Sobirania Alimentària i Dret a la Ciutat</a:t>
            </a:r>
            <a:r>
              <a:rPr lang="it-IT" sz="2000" dirty="0">
                <a:solidFill>
                  <a:prstClr val="black"/>
                </a:solidFill>
              </a:rPr>
              <a:t/>
            </a:r>
            <a:br>
              <a:rPr lang="it-IT" sz="2000" dirty="0">
                <a:solidFill>
                  <a:prstClr val="black"/>
                </a:solidFill>
              </a:rPr>
            </a:br>
            <a:r>
              <a:rPr lang="it-IT" sz="1400" dirty="0">
                <a:solidFill>
                  <a:prstClr val="black"/>
                </a:solidFill>
              </a:rPr>
              <a:t>Observatori DESC – Barcelona 13 de setembre de 2023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71500"/>
            <a:ext cx="12649200" cy="1066800"/>
          </a:xfrm>
        </p:spPr>
        <p:txBody>
          <a:bodyPr/>
          <a:lstStyle/>
          <a:p>
            <a:r>
              <a:rPr lang="es-ES" sz="4000" spc="170" dirty="0"/>
              <a:t>Á</a:t>
            </a:r>
            <a:r>
              <a:rPr lang="ca-ES-valencia" sz="4000" spc="170" dirty="0"/>
              <a:t>mbito </a:t>
            </a:r>
            <a:r>
              <a:rPr lang="ca-ES-valencia" sz="4000" spc="170" dirty="0" smtClean="0"/>
              <a:t>geográfico y social</a:t>
            </a:r>
            <a:r>
              <a:rPr lang="ca-ES-valencia" sz="4000" spc="170" dirty="0"/>
              <a:t/>
            </a:r>
            <a:br>
              <a:rPr lang="ca-ES-valencia" sz="4000" spc="170" dirty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" y="1714501"/>
            <a:ext cx="11887200" cy="8433078"/>
          </a:xfrm>
        </p:spPr>
        <p:txBody>
          <a:bodyPr/>
          <a:lstStyle/>
          <a:p>
            <a:r>
              <a:rPr lang="es-ES" sz="2400" b="0" dirty="0" err="1" smtClean="0"/>
              <a:t>L’Horta</a:t>
            </a:r>
            <a:r>
              <a:rPr lang="es-ES" sz="2400" b="0" dirty="0" smtClean="0"/>
              <a:t> de </a:t>
            </a:r>
            <a:r>
              <a:rPr lang="es-ES" sz="2400" b="0" dirty="0" err="1" smtClean="0"/>
              <a:t>València</a:t>
            </a:r>
            <a:r>
              <a:rPr lang="es-ES" sz="2400" b="0" dirty="0" smtClean="0"/>
              <a:t> </a:t>
            </a:r>
            <a:r>
              <a:rPr lang="es-ES" sz="2400" b="0" dirty="0"/>
              <a:t>reconocida en 1995 </a:t>
            </a:r>
            <a:r>
              <a:rPr lang="es-ES" sz="2400" b="0" dirty="0" smtClean="0"/>
              <a:t>por el </a:t>
            </a:r>
            <a:r>
              <a:rPr lang="es-ES" sz="2400" b="0" dirty="0"/>
              <a:t>Informe </a:t>
            </a:r>
            <a:r>
              <a:rPr lang="es-ES" sz="2400" b="0" dirty="0" err="1"/>
              <a:t>Dobris</a:t>
            </a:r>
            <a:r>
              <a:rPr lang="es-ES" sz="2400" b="0" dirty="0"/>
              <a:t> de la Agencia Europea de Medio Ambiente como </a:t>
            </a:r>
            <a:r>
              <a:rPr lang="es-ES" sz="2400" dirty="0"/>
              <a:t>el paisaje cultural más importante de los seis últimos reductos de huertas metropolitanas que perduran en </a:t>
            </a:r>
            <a:r>
              <a:rPr lang="es-ES" sz="2400" dirty="0" smtClean="0"/>
              <a:t>Europa, es una </a:t>
            </a:r>
            <a:r>
              <a:rPr lang="es-ES" sz="2400" dirty="0"/>
              <a:t>referencia entre los paisajes culturales europeos</a:t>
            </a:r>
            <a:r>
              <a:rPr lang="es-ES" sz="2400" b="0" dirty="0"/>
              <a:t>. Además, </a:t>
            </a:r>
            <a:r>
              <a:rPr lang="es-ES" sz="2400" b="0" dirty="0" smtClean="0"/>
              <a:t>es un </a:t>
            </a:r>
            <a:r>
              <a:rPr lang="es-ES" sz="2400" b="0" dirty="0"/>
              <a:t>espacio productivo de gran </a:t>
            </a:r>
            <a:r>
              <a:rPr lang="es-ES" sz="2400" b="0" dirty="0" smtClean="0"/>
              <a:t>valor estratégico para la soberanía alimentaria, </a:t>
            </a:r>
            <a:r>
              <a:rPr lang="es-ES" sz="2400" b="0" dirty="0"/>
              <a:t>donde la actividad </a:t>
            </a:r>
            <a:r>
              <a:rPr lang="es-ES" sz="2400" b="0" dirty="0" smtClean="0"/>
              <a:t>agraria y pesquera y </a:t>
            </a:r>
            <a:r>
              <a:rPr lang="es-ES" sz="2400" b="0" dirty="0"/>
              <a:t>el manejo del agua constituyen elementos claves de su configuración, funcionamiento e identidad</a:t>
            </a:r>
            <a:r>
              <a:rPr lang="es-ES" sz="2400" b="0" dirty="0" smtClean="0"/>
              <a:t>.</a:t>
            </a:r>
          </a:p>
          <a:p>
            <a:endParaRPr lang="es-ES" sz="2400" b="0" dirty="0" smtClean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600" dirty="0" smtClean="0"/>
              <a:t>El </a:t>
            </a:r>
            <a:r>
              <a:rPr lang="es-ES" sz="2600" i="1" dirty="0" smtClean="0"/>
              <a:t>Tribunal de les </a:t>
            </a:r>
            <a:r>
              <a:rPr lang="es-ES" sz="2600" i="1" dirty="0" err="1" smtClean="0"/>
              <a:t>Aigües</a:t>
            </a:r>
            <a:r>
              <a:rPr lang="es-ES" sz="2600" i="1" dirty="0" smtClean="0"/>
              <a:t> de </a:t>
            </a:r>
            <a:r>
              <a:rPr lang="es-ES" sz="2600" i="1" dirty="0" err="1" smtClean="0"/>
              <a:t>València</a:t>
            </a:r>
            <a:r>
              <a:rPr lang="es-ES" sz="2600" dirty="0" smtClean="0"/>
              <a:t> es patrimonio inmaterial de la UNESCO (2009)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600" dirty="0" smtClean="0"/>
              <a:t>“El regadío histórico de </a:t>
            </a:r>
            <a:r>
              <a:rPr lang="es-ES" sz="2600" dirty="0" err="1" smtClean="0"/>
              <a:t>l’Horta</a:t>
            </a:r>
            <a:r>
              <a:rPr lang="es-ES" sz="2600" dirty="0" smtClean="0"/>
              <a:t> de </a:t>
            </a:r>
            <a:r>
              <a:rPr lang="es-ES" sz="2600" dirty="0" err="1" smtClean="0"/>
              <a:t>València</a:t>
            </a:r>
            <a:r>
              <a:rPr lang="es-ES" sz="2600" dirty="0" smtClean="0"/>
              <a:t>” es “Sistema de Patrimonio Agrícola Mundial (SIPAM) de la FAO (noviembre de 2019)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600" dirty="0" smtClean="0"/>
              <a:t>La primera iniciativa legislativa popular presentada a las Cortes Valencianas (avalada por más de 117.000 firmas en febrero de 2001 ) reclamó la necesidad de una ley de protección de </a:t>
            </a:r>
            <a:r>
              <a:rPr lang="es-ES" sz="2600" dirty="0" err="1" smtClean="0"/>
              <a:t>l'Horta</a:t>
            </a:r>
            <a:r>
              <a:rPr lang="es-ES" sz="2600" dirty="0" smtClean="0"/>
              <a:t> de </a:t>
            </a:r>
            <a:r>
              <a:rPr lang="es-ES" sz="2600" dirty="0" err="1" smtClean="0"/>
              <a:t>València</a:t>
            </a:r>
            <a:r>
              <a:rPr lang="es-ES" sz="2600" dirty="0" smtClean="0"/>
              <a:t>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600" dirty="0" smtClean="0"/>
              <a:t>Ley de </a:t>
            </a:r>
            <a:r>
              <a:rPr lang="es-ES" sz="2600" dirty="0" err="1" smtClean="0"/>
              <a:t>l’Horta</a:t>
            </a:r>
            <a:r>
              <a:rPr lang="es-ES" sz="2600" dirty="0" smtClean="0"/>
              <a:t> de </a:t>
            </a:r>
            <a:r>
              <a:rPr lang="es-ES" sz="2600" dirty="0" err="1" smtClean="0"/>
              <a:t>València</a:t>
            </a:r>
            <a:r>
              <a:rPr lang="es-ES" sz="2600" dirty="0" smtClean="0"/>
              <a:t> i Plan de Acción Territorial de ordenación i Dinamización de </a:t>
            </a:r>
            <a:r>
              <a:rPr lang="es-ES" sz="2600" dirty="0" err="1" smtClean="0"/>
              <a:t>l’Horta</a:t>
            </a:r>
            <a:r>
              <a:rPr lang="es-ES" sz="2600" dirty="0" smtClean="0"/>
              <a:t> (PATODH).</a:t>
            </a:r>
            <a:endParaRPr lang="es-E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2324100"/>
            <a:ext cx="580324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9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9721" r="11698" b="9026"/>
          <a:stretch/>
        </p:blipFill>
        <p:spPr>
          <a:xfrm rot="5400000">
            <a:off x="1879695" y="-1765395"/>
            <a:ext cx="10172700" cy="1393209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932090" y="1783592"/>
            <a:ext cx="43434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1.729.491 habitantes.</a:t>
            </a:r>
          </a:p>
          <a:p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Superficie: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Ámbito estricto (PATHOD) de </a:t>
            </a:r>
            <a:r>
              <a:rPr lang="es-E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l’Horta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s-E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València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12.000 ha.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-valenci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22.900 ha si incluímos el suelo urbano y urbanizable</a:t>
            </a: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Ámbito metropolitano : 63.000 ha. (3 parques naturales con territorio </a:t>
            </a:r>
            <a:r>
              <a:rPr lang="es-E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incluído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administrativa: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municipios. </a:t>
            </a:r>
            <a:endParaRPr lang="es-ES" sz="2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5887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43200" y="743013"/>
            <a:ext cx="8558236" cy="581660"/>
          </a:xfrm>
        </p:spPr>
        <p:txBody>
          <a:bodyPr/>
          <a:lstStyle/>
          <a:p>
            <a:r>
              <a:rPr lang="ca-ES-valencia" dirty="0" smtClean="0"/>
              <a:t>AMENAZAS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3400" y="2781300"/>
            <a:ext cx="177546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Territorio periurbano con </a:t>
            </a: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grandes presiones urbanísticas y de infraestructuras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Reducción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drástica del </a:t>
            </a: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suelo fértil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de </a:t>
            </a: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calidad de las aguas 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marítimas y continentales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agraria y pesquera al borde de la desaparición por </a:t>
            </a: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 de recambio generacional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esconexión 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territorio productivo </a:t>
            </a: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los mercados 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área metropolitana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productiva miniufundista y disgregada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Presión de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integración de la producción, logística y distribución de </a:t>
            </a: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industria agroalimentaria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agroindústria global 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lógica de gestión de los </a:t>
            </a: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sitemas alimentarios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 de </a:t>
            </a: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competitividad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los mercados globales.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-valencia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Nuevos </a:t>
            </a:r>
            <a:r>
              <a:rPr lang="ca-ES-valencia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modelos sociales en la alimentación </a:t>
            </a:r>
            <a:r>
              <a:rPr lang="ca-ES-valencia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(reducción drástica del gasto familiar en alimentación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Infraestructuras alimentarias municipales </a:t>
            </a:r>
            <a:r>
              <a:rPr lang="ca-ES-valencia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servicio público </a:t>
            </a:r>
            <a:r>
              <a:rPr lang="ca-ES-valenci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declive</a:t>
            </a:r>
            <a:endParaRPr lang="es-ES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0400" y="743013"/>
            <a:ext cx="8101036" cy="581660"/>
          </a:xfrm>
        </p:spPr>
        <p:txBody>
          <a:bodyPr/>
          <a:lstStyle/>
          <a:p>
            <a:r>
              <a:rPr lang="ca-ES-valencia" dirty="0" smtClean="0"/>
              <a:t>RETOS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" y="2247900"/>
            <a:ext cx="17547560" cy="6686446"/>
          </a:xfrm>
        </p:spPr>
        <p:txBody>
          <a:bodyPr/>
          <a:lstStyle/>
          <a:p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RELEVO  GENERACIONAL</a:t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s-ES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VIABILIDAD </a:t>
            </a: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LAS INCIATIVAS ECONÓMICAS DE PEQUEÑA ESCALA</a:t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INSEGURIDAD DEL TERRITORIO AGRÍCOLA FRENTE OTROS SECTORES</a:t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</a:t>
            </a:r>
            <a:r>
              <a:rPr lang="es-ES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DINAMIZAR LA </a:t>
            </a: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TRANSICIÓN </a:t>
            </a:r>
            <a:r>
              <a:rPr lang="es-ES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AGROECOLÓGICA AL </a:t>
            </a: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COLECTIVO AGRÍCOLA CONVENCIONAL</a:t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 </a:t>
            </a:r>
            <a:r>
              <a:rPr lang="es-ES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CARENCIA </a:t>
            </a: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INFRAESTRUCTURAS Y SERVICIOS PARA LA AGRICULTURA </a:t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VI. MEJORA DE LA GOBERNANZA AGROALIMENTARIA LOCAL</a:t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VII. PROCESO GLOBAL DE HOMOGENIZACIÓN DE DIETAS </a:t>
            </a:r>
            <a:r>
              <a:rPr lang="es-ES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ALIMENTARIAS. CULTURA ALIMENTARIA</a:t>
            </a:r>
            <a:endParaRPr lang="es-ES"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9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0572" y="497537"/>
            <a:ext cx="3486149" cy="10667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0562" y="1654235"/>
            <a:ext cx="17345660" cy="0"/>
          </a:xfrm>
          <a:custGeom>
            <a:avLst/>
            <a:gdLst/>
            <a:ahLst/>
            <a:cxnLst/>
            <a:rect l="l" t="t" r="r" b="b"/>
            <a:pathLst>
              <a:path w="17345660">
                <a:moveTo>
                  <a:pt x="0" y="0"/>
                </a:moveTo>
                <a:lnTo>
                  <a:pt x="17345068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7130" y="2958733"/>
            <a:ext cx="8401049" cy="62960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6182" y="2019300"/>
            <a:ext cx="8827210" cy="2659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sz="2850" b="1" spc="185" dirty="0">
                <a:latin typeface="Tahoma"/>
                <a:cs typeface="Tahoma"/>
              </a:rPr>
              <a:t>Consejo </a:t>
            </a:r>
            <a:r>
              <a:rPr sz="2850" b="1" spc="190" dirty="0">
                <a:latin typeface="Tahoma"/>
                <a:cs typeface="Tahoma"/>
              </a:rPr>
              <a:t>Sectorial </a:t>
            </a:r>
            <a:r>
              <a:rPr sz="2850" b="1" spc="270" dirty="0">
                <a:latin typeface="Tahoma"/>
                <a:cs typeface="Tahoma"/>
              </a:rPr>
              <a:t>de </a:t>
            </a:r>
            <a:r>
              <a:rPr sz="2850" b="1" spc="225" dirty="0">
                <a:latin typeface="Tahoma"/>
                <a:cs typeface="Tahoma"/>
              </a:rPr>
              <a:t>Participación </a:t>
            </a:r>
            <a:r>
              <a:rPr sz="2850" b="1" spc="240" dirty="0">
                <a:latin typeface="Tahoma"/>
                <a:cs typeface="Tahoma"/>
              </a:rPr>
              <a:t>del </a:t>
            </a:r>
            <a:r>
              <a:rPr sz="2850" b="1" spc="245" dirty="0">
                <a:latin typeface="Tahoma"/>
                <a:cs typeface="Tahoma"/>
              </a:rPr>
              <a:t> </a:t>
            </a:r>
            <a:r>
              <a:rPr sz="2850" b="1" spc="254" dirty="0">
                <a:latin typeface="Tahoma"/>
                <a:cs typeface="Tahoma"/>
              </a:rPr>
              <a:t>Ayuntamiento</a:t>
            </a:r>
            <a:r>
              <a:rPr sz="2850" b="1" spc="-165" dirty="0">
                <a:latin typeface="Tahoma"/>
                <a:cs typeface="Tahoma"/>
              </a:rPr>
              <a:t> </a:t>
            </a:r>
            <a:r>
              <a:rPr sz="2850" b="1" spc="270" dirty="0">
                <a:latin typeface="Tahoma"/>
                <a:cs typeface="Tahoma"/>
              </a:rPr>
              <a:t>de</a:t>
            </a:r>
            <a:r>
              <a:rPr sz="2850" b="1" spc="-165" dirty="0">
                <a:latin typeface="Tahoma"/>
                <a:cs typeface="Tahoma"/>
              </a:rPr>
              <a:t> </a:t>
            </a:r>
            <a:r>
              <a:rPr sz="2850" b="1" spc="215" dirty="0">
                <a:latin typeface="Tahoma"/>
                <a:cs typeface="Tahoma"/>
              </a:rPr>
              <a:t>València</a:t>
            </a:r>
            <a:r>
              <a:rPr sz="2850" b="1" spc="-165" dirty="0">
                <a:latin typeface="Tahoma"/>
                <a:cs typeface="Tahoma"/>
              </a:rPr>
              <a:t> </a:t>
            </a:r>
            <a:r>
              <a:rPr sz="2850" b="1" spc="235" dirty="0">
                <a:latin typeface="Tahoma"/>
                <a:cs typeface="Tahoma"/>
              </a:rPr>
              <a:t>en</a:t>
            </a:r>
            <a:r>
              <a:rPr sz="2850" b="1" spc="-160" dirty="0">
                <a:latin typeface="Tahoma"/>
                <a:cs typeface="Tahoma"/>
              </a:rPr>
              <a:t> </a:t>
            </a:r>
            <a:r>
              <a:rPr sz="2850" b="1" spc="220" dirty="0">
                <a:latin typeface="Tahoma"/>
                <a:cs typeface="Tahoma"/>
              </a:rPr>
              <a:t>materia</a:t>
            </a:r>
            <a:r>
              <a:rPr sz="2850" b="1" spc="-165" dirty="0">
                <a:latin typeface="Tahoma"/>
                <a:cs typeface="Tahoma"/>
              </a:rPr>
              <a:t> </a:t>
            </a:r>
            <a:r>
              <a:rPr sz="2850" b="1" spc="270" dirty="0">
                <a:latin typeface="Tahoma"/>
                <a:cs typeface="Tahoma"/>
              </a:rPr>
              <a:t>de </a:t>
            </a:r>
            <a:r>
              <a:rPr sz="2850" b="1" spc="-875" dirty="0">
                <a:latin typeface="Tahoma"/>
                <a:cs typeface="Tahoma"/>
              </a:rPr>
              <a:t> </a:t>
            </a:r>
            <a:r>
              <a:rPr sz="2850" b="1" spc="200" dirty="0" err="1">
                <a:latin typeface="Tahoma"/>
                <a:cs typeface="Tahoma"/>
              </a:rPr>
              <a:t>políticas</a:t>
            </a:r>
            <a:r>
              <a:rPr sz="2850" b="1" spc="-165" dirty="0">
                <a:latin typeface="Tahoma"/>
                <a:cs typeface="Tahoma"/>
              </a:rPr>
              <a:t> </a:t>
            </a:r>
            <a:r>
              <a:rPr lang="ca-ES-valencia" sz="2850" b="1" spc="185" dirty="0">
                <a:latin typeface="Tahoma"/>
                <a:cs typeface="Tahoma"/>
              </a:rPr>
              <a:t>a</a:t>
            </a:r>
            <a:r>
              <a:rPr sz="2850" b="1" spc="185" dirty="0" smtClean="0">
                <a:latin typeface="Tahoma"/>
                <a:cs typeface="Tahoma"/>
              </a:rPr>
              <a:t>limentarias</a:t>
            </a:r>
            <a:endParaRPr lang="ca-ES-valencia" sz="2850" b="1" spc="185" dirty="0" smtClean="0">
              <a:latin typeface="Tahoma"/>
              <a:cs typeface="Tahoma"/>
            </a:endParaRPr>
          </a:p>
          <a:p>
            <a:r>
              <a:rPr lang="ca-ES-valencia" sz="2850" spc="185" dirty="0" smtClean="0">
                <a:latin typeface="Tahoma"/>
                <a:cs typeface="Tahoma"/>
              </a:rPr>
              <a:t/>
            </a:r>
            <a:br>
              <a:rPr lang="ca-ES-valencia" sz="2850" spc="185" dirty="0" smtClean="0">
                <a:latin typeface="Tahoma"/>
                <a:cs typeface="Tahoma"/>
              </a:rPr>
            </a:b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Reglamento </a:t>
            </a:r>
            <a:r>
              <a:rPr 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transparencia </a:t>
            </a:r>
            <a:r>
              <a:rPr 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participación ciudadana </a:t>
            </a:r>
            <a:r>
              <a:rPr 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E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l’Ajuntament</a:t>
            </a:r>
            <a:r>
              <a:rPr 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s-E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València</a:t>
            </a:r>
            <a:endParaRPr lang="es-E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Consejos sectoriales: órganos de participación de </a:t>
            </a:r>
            <a:r>
              <a:rPr lang="es-E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carácter consultivo que canalizan la participación </a:t>
            </a:r>
            <a:r>
              <a:rPr lang="es-E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ciudadanía en la actuación municipal con el fin de </a:t>
            </a:r>
            <a:r>
              <a:rPr lang="es-E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facilitar asesoramiento y consulta</a:t>
            </a:r>
            <a:r>
              <a:rPr lang="es-E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quien tenga responsabilidad de las diferentes áreas de actuación municipal</a:t>
            </a:r>
            <a:r>
              <a:rPr lang="es-ES" sz="1400" dirty="0" smtClean="0"/>
              <a:t>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2734" y="743014"/>
            <a:ext cx="10127666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30" dirty="0">
                <a:latin typeface="Tahoma"/>
                <a:cs typeface="Tahoma"/>
              </a:rPr>
              <a:t>Qué</a:t>
            </a:r>
            <a:r>
              <a:rPr spc="-225" dirty="0">
                <a:latin typeface="Tahoma"/>
                <a:cs typeface="Tahoma"/>
              </a:rPr>
              <a:t> </a:t>
            </a:r>
            <a:r>
              <a:rPr spc="150" dirty="0">
                <a:latin typeface="Tahoma"/>
                <a:cs typeface="Tahoma"/>
              </a:rPr>
              <a:t>es</a:t>
            </a:r>
            <a:r>
              <a:rPr spc="-220" dirty="0">
                <a:latin typeface="Tahoma"/>
                <a:cs typeface="Tahoma"/>
              </a:rPr>
              <a:t> </a:t>
            </a:r>
            <a:r>
              <a:rPr spc="229" dirty="0">
                <a:latin typeface="Tahoma"/>
                <a:cs typeface="Tahoma"/>
              </a:rPr>
              <a:t>el</a:t>
            </a:r>
            <a:r>
              <a:rPr spc="-220" dirty="0">
                <a:latin typeface="Tahoma"/>
                <a:cs typeface="Tahoma"/>
              </a:rPr>
              <a:t> </a:t>
            </a:r>
            <a:r>
              <a:rPr spc="280" dirty="0">
                <a:latin typeface="Tahoma"/>
                <a:cs typeface="Tahoma"/>
              </a:rPr>
              <a:t>CALM?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6182" y="5100655"/>
            <a:ext cx="520700" cy="429958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50" b="1" spc="25" dirty="0">
                <a:latin typeface="Tahoma"/>
                <a:cs typeface="Tahoma"/>
              </a:rPr>
              <a:t>OBJETIVO</a:t>
            </a:r>
            <a:r>
              <a:rPr sz="3250" b="1" spc="-229" dirty="0">
                <a:latin typeface="Tahoma"/>
                <a:cs typeface="Tahoma"/>
              </a:rPr>
              <a:t> </a:t>
            </a:r>
            <a:r>
              <a:rPr sz="3250" b="1" spc="85" dirty="0">
                <a:latin typeface="Tahoma"/>
                <a:cs typeface="Tahoma"/>
              </a:rPr>
              <a:t>GENERAL</a:t>
            </a:r>
            <a:endParaRPr sz="32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5174" y="5340365"/>
            <a:ext cx="7839075" cy="406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  <a:tabLst>
                <a:tab pos="2437765" algn="l"/>
              </a:tabLst>
            </a:pPr>
            <a:r>
              <a:rPr sz="2850" spc="235" dirty="0">
                <a:latin typeface="Tahoma"/>
                <a:cs typeface="Tahoma"/>
              </a:rPr>
              <a:t>Fomentar</a:t>
            </a:r>
            <a:r>
              <a:rPr sz="2850" spc="-160" dirty="0">
                <a:latin typeface="Tahoma"/>
                <a:cs typeface="Tahoma"/>
              </a:rPr>
              <a:t> </a:t>
            </a:r>
            <a:r>
              <a:rPr sz="2850" spc="285" dirty="0">
                <a:latin typeface="Tahoma"/>
                <a:cs typeface="Tahoma"/>
              </a:rPr>
              <a:t>un</a:t>
            </a:r>
            <a:r>
              <a:rPr sz="2850" spc="-155" dirty="0">
                <a:latin typeface="Tahoma"/>
                <a:cs typeface="Tahoma"/>
              </a:rPr>
              <a:t> </a:t>
            </a:r>
            <a:r>
              <a:rPr sz="2850" spc="200" dirty="0">
                <a:latin typeface="Tahoma"/>
                <a:cs typeface="Tahoma"/>
              </a:rPr>
              <a:t>sistema</a:t>
            </a:r>
            <a:r>
              <a:rPr sz="2850" spc="-155" dirty="0">
                <a:latin typeface="Tahoma"/>
                <a:cs typeface="Tahoma"/>
              </a:rPr>
              <a:t> </a:t>
            </a:r>
            <a:r>
              <a:rPr sz="2850" spc="210" dirty="0">
                <a:latin typeface="Tahoma"/>
                <a:cs typeface="Tahoma"/>
              </a:rPr>
              <a:t>agroalimentario</a:t>
            </a:r>
            <a:r>
              <a:rPr sz="2850" spc="-155" dirty="0">
                <a:latin typeface="Tahoma"/>
                <a:cs typeface="Tahoma"/>
              </a:rPr>
              <a:t> </a:t>
            </a:r>
            <a:r>
              <a:rPr sz="2850" spc="215" dirty="0">
                <a:latin typeface="Tahoma"/>
                <a:cs typeface="Tahoma"/>
              </a:rPr>
              <a:t>local </a:t>
            </a:r>
            <a:r>
              <a:rPr sz="2850" spc="-875" dirty="0">
                <a:latin typeface="Tahoma"/>
                <a:cs typeface="Tahoma"/>
              </a:rPr>
              <a:t> </a:t>
            </a:r>
            <a:r>
              <a:rPr sz="2850" spc="270" dirty="0">
                <a:latin typeface="Tahoma"/>
                <a:cs typeface="Tahoma"/>
              </a:rPr>
              <a:t>más</a:t>
            </a:r>
            <a:r>
              <a:rPr sz="2850" spc="-160" dirty="0">
                <a:latin typeface="Tahoma"/>
                <a:cs typeface="Tahoma"/>
              </a:rPr>
              <a:t> </a:t>
            </a:r>
            <a:r>
              <a:rPr sz="2850" spc="150" dirty="0">
                <a:latin typeface="Tahoma"/>
                <a:cs typeface="Tahoma"/>
              </a:rPr>
              <a:t>sostenible,</a:t>
            </a:r>
            <a:r>
              <a:rPr sz="2850" spc="-160" dirty="0">
                <a:latin typeface="Tahoma"/>
                <a:cs typeface="Tahoma"/>
              </a:rPr>
              <a:t> </a:t>
            </a:r>
            <a:r>
              <a:rPr sz="2850" spc="270" dirty="0">
                <a:latin typeface="Tahoma"/>
                <a:cs typeface="Tahoma"/>
              </a:rPr>
              <a:t>más</a:t>
            </a:r>
            <a:r>
              <a:rPr sz="2850" spc="-160" dirty="0">
                <a:latin typeface="Tahoma"/>
                <a:cs typeface="Tahoma"/>
              </a:rPr>
              <a:t> </a:t>
            </a:r>
            <a:r>
              <a:rPr sz="2850" spc="215" dirty="0">
                <a:latin typeface="Tahoma"/>
                <a:cs typeface="Tahoma"/>
              </a:rPr>
              <a:t>saludable</a:t>
            </a:r>
            <a:r>
              <a:rPr sz="2850" spc="-155" dirty="0">
                <a:latin typeface="Tahoma"/>
                <a:cs typeface="Tahoma"/>
              </a:rPr>
              <a:t> </a:t>
            </a:r>
            <a:r>
              <a:rPr sz="2850" spc="90" dirty="0">
                <a:latin typeface="Tahoma"/>
                <a:cs typeface="Tahoma"/>
              </a:rPr>
              <a:t>y</a:t>
            </a:r>
            <a:r>
              <a:rPr sz="2850" spc="-160" dirty="0">
                <a:latin typeface="Tahoma"/>
                <a:cs typeface="Tahoma"/>
              </a:rPr>
              <a:t> </a:t>
            </a:r>
            <a:r>
              <a:rPr sz="2850" spc="270" dirty="0">
                <a:latin typeface="Tahoma"/>
                <a:cs typeface="Tahoma"/>
              </a:rPr>
              <a:t>más</a:t>
            </a:r>
            <a:r>
              <a:rPr sz="2850" spc="-160" dirty="0">
                <a:latin typeface="Tahoma"/>
                <a:cs typeface="Tahoma"/>
              </a:rPr>
              <a:t> </a:t>
            </a:r>
            <a:r>
              <a:rPr sz="2850" spc="90" dirty="0">
                <a:latin typeface="Tahoma"/>
                <a:cs typeface="Tahoma"/>
              </a:rPr>
              <a:t>justo, </a:t>
            </a:r>
            <a:r>
              <a:rPr sz="2850" spc="95" dirty="0">
                <a:latin typeface="Tahoma"/>
                <a:cs typeface="Tahoma"/>
              </a:rPr>
              <a:t> </a:t>
            </a:r>
            <a:r>
              <a:rPr sz="2850" spc="260" dirty="0">
                <a:latin typeface="Tahoma"/>
                <a:cs typeface="Tahoma"/>
              </a:rPr>
              <a:t>contando </a:t>
            </a:r>
            <a:r>
              <a:rPr sz="2850" spc="275" dirty="0">
                <a:latin typeface="Tahoma"/>
                <a:cs typeface="Tahoma"/>
              </a:rPr>
              <a:t>con </a:t>
            </a:r>
            <a:r>
              <a:rPr sz="2850" spc="180" dirty="0">
                <a:latin typeface="Tahoma"/>
                <a:cs typeface="Tahoma"/>
              </a:rPr>
              <a:t>la </a:t>
            </a:r>
            <a:r>
              <a:rPr sz="2850" spc="225" dirty="0">
                <a:latin typeface="Tahoma"/>
                <a:cs typeface="Tahoma"/>
              </a:rPr>
              <a:t>participación </a:t>
            </a:r>
            <a:r>
              <a:rPr sz="2850" spc="270" dirty="0">
                <a:latin typeface="Tahoma"/>
                <a:cs typeface="Tahoma"/>
              </a:rPr>
              <a:t>de </a:t>
            </a:r>
            <a:r>
              <a:rPr sz="2850" spc="180" dirty="0">
                <a:latin typeface="Tahoma"/>
                <a:cs typeface="Tahoma"/>
              </a:rPr>
              <a:t>la </a:t>
            </a:r>
            <a:r>
              <a:rPr sz="2850" spc="185" dirty="0">
                <a:latin typeface="Tahoma"/>
                <a:cs typeface="Tahoma"/>
              </a:rPr>
              <a:t> </a:t>
            </a:r>
            <a:r>
              <a:rPr sz="2850" spc="225" dirty="0">
                <a:latin typeface="Tahoma"/>
                <a:cs typeface="Tahoma"/>
              </a:rPr>
              <a:t>sociedad </a:t>
            </a:r>
            <a:r>
              <a:rPr sz="2850" spc="100" dirty="0">
                <a:latin typeface="Tahoma"/>
                <a:cs typeface="Tahoma"/>
              </a:rPr>
              <a:t>civil, </a:t>
            </a:r>
            <a:r>
              <a:rPr sz="2850" spc="180" dirty="0">
                <a:latin typeface="Tahoma"/>
                <a:cs typeface="Tahoma"/>
              </a:rPr>
              <a:t>el </a:t>
            </a:r>
            <a:r>
              <a:rPr sz="2850" spc="190" dirty="0">
                <a:latin typeface="Tahoma"/>
                <a:cs typeface="Tahoma"/>
              </a:rPr>
              <a:t>tejido </a:t>
            </a:r>
            <a:r>
              <a:rPr sz="2850" spc="275" dirty="0">
                <a:latin typeface="Tahoma"/>
                <a:cs typeface="Tahoma"/>
              </a:rPr>
              <a:t>económico </a:t>
            </a:r>
            <a:r>
              <a:rPr sz="2850" spc="215" dirty="0">
                <a:latin typeface="Tahoma"/>
                <a:cs typeface="Tahoma"/>
              </a:rPr>
              <a:t>local </a:t>
            </a:r>
            <a:r>
              <a:rPr sz="2850" spc="90" dirty="0">
                <a:latin typeface="Tahoma"/>
                <a:cs typeface="Tahoma"/>
              </a:rPr>
              <a:t>y </a:t>
            </a:r>
            <a:r>
              <a:rPr sz="2850" spc="95" dirty="0">
                <a:latin typeface="Tahoma"/>
                <a:cs typeface="Tahoma"/>
              </a:rPr>
              <a:t> </a:t>
            </a:r>
            <a:r>
              <a:rPr sz="2850" spc="140" dirty="0">
                <a:latin typeface="Tahoma"/>
                <a:cs typeface="Tahoma"/>
              </a:rPr>
              <a:t>las </a:t>
            </a:r>
            <a:r>
              <a:rPr sz="2850" spc="204" dirty="0">
                <a:latin typeface="Tahoma"/>
                <a:cs typeface="Tahoma"/>
              </a:rPr>
              <a:t>organizaciones vinculadas </a:t>
            </a:r>
            <a:r>
              <a:rPr sz="2850" spc="180" dirty="0">
                <a:latin typeface="Tahoma"/>
                <a:cs typeface="Tahoma"/>
              </a:rPr>
              <a:t>al </a:t>
            </a:r>
            <a:r>
              <a:rPr sz="2850" spc="285" dirty="0">
                <a:latin typeface="Tahoma"/>
                <a:cs typeface="Tahoma"/>
              </a:rPr>
              <a:t>ámbito </a:t>
            </a:r>
            <a:r>
              <a:rPr sz="2850" spc="290" dirty="0">
                <a:latin typeface="Tahoma"/>
                <a:cs typeface="Tahoma"/>
              </a:rPr>
              <a:t> </a:t>
            </a:r>
            <a:r>
              <a:rPr sz="2850" spc="210" dirty="0">
                <a:latin typeface="Tahoma"/>
                <a:cs typeface="Tahoma"/>
              </a:rPr>
              <a:t>agroalimentario </a:t>
            </a:r>
            <a:r>
              <a:rPr sz="2850" spc="235" dirty="0">
                <a:latin typeface="Tahoma"/>
                <a:cs typeface="Tahoma"/>
              </a:rPr>
              <a:t>en </a:t>
            </a:r>
            <a:r>
              <a:rPr sz="2850" spc="180" dirty="0">
                <a:latin typeface="Tahoma"/>
                <a:cs typeface="Tahoma"/>
              </a:rPr>
              <a:t>el </a:t>
            </a:r>
            <a:r>
              <a:rPr sz="2850" spc="150" dirty="0">
                <a:latin typeface="Tahoma"/>
                <a:cs typeface="Tahoma"/>
              </a:rPr>
              <a:t>diseño, </a:t>
            </a:r>
            <a:r>
              <a:rPr sz="2850" spc="155" dirty="0">
                <a:latin typeface="Tahoma"/>
                <a:cs typeface="Tahoma"/>
              </a:rPr>
              <a:t> </a:t>
            </a:r>
            <a:r>
              <a:rPr sz="2850" spc="275" dirty="0">
                <a:latin typeface="Tahoma"/>
                <a:cs typeface="Tahoma"/>
              </a:rPr>
              <a:t>implementación</a:t>
            </a:r>
            <a:r>
              <a:rPr sz="2850" spc="-155" dirty="0">
                <a:latin typeface="Tahoma"/>
                <a:cs typeface="Tahoma"/>
              </a:rPr>
              <a:t> </a:t>
            </a:r>
            <a:r>
              <a:rPr sz="2850" spc="90" dirty="0">
                <a:latin typeface="Tahoma"/>
                <a:cs typeface="Tahoma"/>
              </a:rPr>
              <a:t>y</a:t>
            </a:r>
            <a:r>
              <a:rPr sz="2850" spc="-150" dirty="0">
                <a:latin typeface="Tahoma"/>
                <a:cs typeface="Tahoma"/>
              </a:rPr>
              <a:t> </a:t>
            </a:r>
            <a:r>
              <a:rPr sz="2850" spc="229" dirty="0">
                <a:latin typeface="Tahoma"/>
                <a:cs typeface="Tahoma"/>
              </a:rPr>
              <a:t>seguimiento</a:t>
            </a:r>
            <a:r>
              <a:rPr sz="2850" spc="-155" dirty="0">
                <a:latin typeface="Tahoma"/>
                <a:cs typeface="Tahoma"/>
              </a:rPr>
              <a:t> </a:t>
            </a:r>
            <a:r>
              <a:rPr sz="2850" spc="270" dirty="0">
                <a:latin typeface="Tahoma"/>
                <a:cs typeface="Tahoma"/>
              </a:rPr>
              <a:t>de</a:t>
            </a:r>
            <a:r>
              <a:rPr sz="2850" spc="-150" dirty="0">
                <a:latin typeface="Tahoma"/>
                <a:cs typeface="Tahoma"/>
              </a:rPr>
              <a:t> </a:t>
            </a:r>
            <a:r>
              <a:rPr sz="2850" spc="200" dirty="0">
                <a:latin typeface="Tahoma"/>
                <a:cs typeface="Tahoma"/>
              </a:rPr>
              <a:t>políticas </a:t>
            </a:r>
            <a:r>
              <a:rPr sz="2850" spc="-875" dirty="0">
                <a:latin typeface="Tahoma"/>
                <a:cs typeface="Tahoma"/>
              </a:rPr>
              <a:t> </a:t>
            </a:r>
            <a:r>
              <a:rPr sz="2850" spc="200" dirty="0">
                <a:latin typeface="Tahoma"/>
                <a:cs typeface="Tahoma"/>
              </a:rPr>
              <a:t>alimentarias	</a:t>
            </a:r>
            <a:r>
              <a:rPr sz="2850" spc="135" dirty="0">
                <a:latin typeface="Tahoma"/>
                <a:cs typeface="Tahoma"/>
              </a:rPr>
              <a:t>locales.</a:t>
            </a:r>
            <a:endParaRPr sz="28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0572" y="497538"/>
            <a:ext cx="3486149" cy="10667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0562" y="1654236"/>
            <a:ext cx="17345660" cy="0"/>
          </a:xfrm>
          <a:custGeom>
            <a:avLst/>
            <a:gdLst/>
            <a:ahLst/>
            <a:cxnLst/>
            <a:rect l="l" t="t" r="r" b="b"/>
            <a:pathLst>
              <a:path w="17345660">
                <a:moveTo>
                  <a:pt x="0" y="0"/>
                </a:moveTo>
                <a:lnTo>
                  <a:pt x="17345068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480" y="5694390"/>
            <a:ext cx="923924" cy="923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480" y="4589650"/>
            <a:ext cx="809624" cy="7238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942" y="6972300"/>
            <a:ext cx="1028699" cy="10286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393" y="3381238"/>
            <a:ext cx="914399" cy="914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82400" y="3107227"/>
            <a:ext cx="6534149" cy="470327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92734" y="743013"/>
            <a:ext cx="7536866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30" dirty="0">
                <a:latin typeface="Tahoma"/>
                <a:cs typeface="Tahoma"/>
              </a:rPr>
              <a:t>Qué</a:t>
            </a:r>
            <a:r>
              <a:rPr spc="-215" dirty="0">
                <a:latin typeface="Tahoma"/>
                <a:cs typeface="Tahoma"/>
              </a:rPr>
              <a:t> </a:t>
            </a:r>
            <a:r>
              <a:rPr spc="290" dirty="0">
                <a:latin typeface="Tahoma"/>
                <a:cs typeface="Tahoma"/>
              </a:rPr>
              <a:t>pretende</a:t>
            </a:r>
            <a:r>
              <a:rPr spc="-215" dirty="0">
                <a:latin typeface="Tahoma"/>
                <a:cs typeface="Tahoma"/>
              </a:rPr>
              <a:t> </a:t>
            </a:r>
            <a:r>
              <a:rPr spc="229" dirty="0">
                <a:latin typeface="Tahoma"/>
                <a:cs typeface="Tahoma"/>
              </a:rPr>
              <a:t>el</a:t>
            </a:r>
            <a:r>
              <a:rPr spc="-215" dirty="0">
                <a:latin typeface="Tahoma"/>
                <a:cs typeface="Tahoma"/>
              </a:rPr>
              <a:t> </a:t>
            </a:r>
            <a:r>
              <a:rPr spc="280" dirty="0">
                <a:latin typeface="Tahoma"/>
                <a:cs typeface="Tahoma"/>
              </a:rPr>
              <a:t>CALM?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4204" y="2231455"/>
            <a:ext cx="247205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b="1" spc="130" dirty="0">
                <a:latin typeface="Tahoma"/>
                <a:cs typeface="Tahoma"/>
              </a:rPr>
              <a:t>O</a:t>
            </a:r>
            <a:r>
              <a:rPr sz="3950" b="1" spc="204" dirty="0">
                <a:latin typeface="Tahoma"/>
                <a:cs typeface="Tahoma"/>
              </a:rPr>
              <a:t>b</a:t>
            </a:r>
            <a:r>
              <a:rPr sz="3950" b="1" spc="-180" dirty="0">
                <a:latin typeface="Tahoma"/>
                <a:cs typeface="Tahoma"/>
              </a:rPr>
              <a:t>j</a:t>
            </a:r>
            <a:r>
              <a:rPr sz="3950" b="1" spc="25" dirty="0">
                <a:latin typeface="Tahoma"/>
                <a:cs typeface="Tahoma"/>
              </a:rPr>
              <a:t>e</a:t>
            </a:r>
            <a:r>
              <a:rPr sz="3950" b="1" spc="70" dirty="0">
                <a:latin typeface="Tahoma"/>
                <a:cs typeface="Tahoma"/>
              </a:rPr>
              <a:t>t</a:t>
            </a:r>
            <a:r>
              <a:rPr sz="3950" b="1" spc="30" dirty="0">
                <a:latin typeface="Tahoma"/>
                <a:cs typeface="Tahoma"/>
              </a:rPr>
              <a:t>i</a:t>
            </a:r>
            <a:r>
              <a:rPr sz="3950" b="1" spc="-40" dirty="0">
                <a:latin typeface="Tahoma"/>
                <a:cs typeface="Tahoma"/>
              </a:rPr>
              <a:t>v</a:t>
            </a:r>
            <a:r>
              <a:rPr sz="3950" b="1" spc="70" dirty="0">
                <a:latin typeface="Tahoma"/>
                <a:cs typeface="Tahoma"/>
              </a:rPr>
              <a:t>o</a:t>
            </a:r>
            <a:r>
              <a:rPr sz="3950" b="1" spc="-10" dirty="0">
                <a:latin typeface="Tahoma"/>
                <a:cs typeface="Tahoma"/>
              </a:rPr>
              <a:t>s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5400" y="3107227"/>
            <a:ext cx="10134600" cy="627287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69900" indent="-4572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117600" algn="l"/>
              </a:tabLst>
            </a:pPr>
            <a:r>
              <a:rPr sz="2900" spc="165" dirty="0" err="1" smtClean="0">
                <a:latin typeface="Tahoma"/>
                <a:cs typeface="Tahoma"/>
              </a:rPr>
              <a:t>Espacio</a:t>
            </a:r>
            <a:r>
              <a:rPr lang="ca-ES-valencia" sz="2900" spc="165" dirty="0" smtClean="0">
                <a:latin typeface="Tahoma"/>
                <a:cs typeface="Tahoma"/>
              </a:rPr>
              <a:t> </a:t>
            </a:r>
            <a:r>
              <a:rPr sz="2900" spc="204" dirty="0" smtClean="0">
                <a:latin typeface="Tahoma"/>
                <a:cs typeface="Tahoma"/>
              </a:rPr>
              <a:t>de</a:t>
            </a:r>
            <a:r>
              <a:rPr sz="2900" spc="-150" dirty="0" smtClean="0">
                <a:latin typeface="Tahoma"/>
                <a:cs typeface="Tahoma"/>
              </a:rPr>
              <a:t> </a:t>
            </a:r>
            <a:r>
              <a:rPr sz="2900" b="1" spc="45" dirty="0">
                <a:latin typeface="Tahoma"/>
                <a:cs typeface="Tahoma"/>
              </a:rPr>
              <a:t>intercambio,</a:t>
            </a:r>
            <a:r>
              <a:rPr sz="2900" b="1" spc="-114" dirty="0">
                <a:latin typeface="Tahoma"/>
                <a:cs typeface="Tahoma"/>
              </a:rPr>
              <a:t> </a:t>
            </a:r>
            <a:r>
              <a:rPr sz="2900" b="1" spc="55" dirty="0">
                <a:latin typeface="Tahoma"/>
                <a:cs typeface="Tahoma"/>
              </a:rPr>
              <a:t>coordinación</a:t>
            </a:r>
            <a:r>
              <a:rPr sz="2900" b="1" spc="-114" dirty="0">
                <a:latin typeface="Tahoma"/>
                <a:cs typeface="Tahoma"/>
              </a:rPr>
              <a:t> </a:t>
            </a:r>
            <a:r>
              <a:rPr sz="2900" b="1" spc="30" dirty="0">
                <a:latin typeface="Tahoma"/>
                <a:cs typeface="Tahoma"/>
              </a:rPr>
              <a:t>y</a:t>
            </a:r>
            <a:r>
              <a:rPr sz="2900" b="1" spc="-114" dirty="0">
                <a:latin typeface="Tahoma"/>
                <a:cs typeface="Tahoma"/>
              </a:rPr>
              <a:t> </a:t>
            </a:r>
            <a:r>
              <a:rPr sz="2900" b="1" spc="40" dirty="0" err="1" smtClean="0">
                <a:latin typeface="Tahoma"/>
                <a:cs typeface="Tahoma"/>
              </a:rPr>
              <a:t>formación</a:t>
            </a:r>
            <a:r>
              <a:rPr sz="2900" b="1" spc="40" dirty="0" smtClean="0">
                <a:latin typeface="Tahoma"/>
                <a:cs typeface="Tahoma"/>
              </a:rPr>
              <a:t>.</a:t>
            </a:r>
            <a:endParaRPr lang="ca-ES-valencia" sz="2900" b="1" spc="40" dirty="0" smtClean="0">
              <a:latin typeface="Tahoma"/>
              <a:cs typeface="Tahoma"/>
            </a:endParaRPr>
          </a:p>
          <a:p>
            <a:pPr marL="469900" indent="-4572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117600" algn="l"/>
              </a:tabLst>
            </a:pPr>
            <a:r>
              <a:rPr lang="es-ES" sz="2900" spc="165" dirty="0" smtClean="0">
                <a:latin typeface="Tahoma"/>
                <a:cs typeface="Tahoma"/>
              </a:rPr>
              <a:t>Espacio</a:t>
            </a:r>
            <a:r>
              <a:rPr lang="es-ES" sz="2900" spc="-90" dirty="0" smtClean="0">
                <a:latin typeface="Tahoma"/>
                <a:cs typeface="Tahoma"/>
              </a:rPr>
              <a:t> </a:t>
            </a:r>
            <a:r>
              <a:rPr lang="es-ES" sz="2900" spc="204" dirty="0">
                <a:latin typeface="Tahoma"/>
                <a:cs typeface="Tahoma"/>
              </a:rPr>
              <a:t>de</a:t>
            </a:r>
            <a:r>
              <a:rPr lang="es-ES" sz="2900" spc="-90" dirty="0">
                <a:latin typeface="Tahoma"/>
                <a:cs typeface="Tahoma"/>
              </a:rPr>
              <a:t> </a:t>
            </a:r>
            <a:r>
              <a:rPr lang="es-ES" sz="2900" spc="135" dirty="0">
                <a:latin typeface="Tahoma"/>
                <a:cs typeface="Tahoma"/>
              </a:rPr>
              <a:t>trabajo</a:t>
            </a:r>
            <a:r>
              <a:rPr lang="es-ES" sz="2900" spc="-90" dirty="0">
                <a:latin typeface="Tahoma"/>
                <a:cs typeface="Tahoma"/>
              </a:rPr>
              <a:t> </a:t>
            </a:r>
            <a:r>
              <a:rPr lang="es-ES" sz="2900" spc="155" dirty="0">
                <a:latin typeface="Tahoma"/>
                <a:cs typeface="Tahoma"/>
              </a:rPr>
              <a:t>para</a:t>
            </a:r>
            <a:r>
              <a:rPr lang="es-ES" sz="2900" spc="-90" dirty="0">
                <a:latin typeface="Tahoma"/>
                <a:cs typeface="Tahoma"/>
              </a:rPr>
              <a:t> </a:t>
            </a:r>
            <a:r>
              <a:rPr lang="es-ES" sz="2900" spc="135" dirty="0">
                <a:latin typeface="Tahoma"/>
                <a:cs typeface="Tahoma"/>
              </a:rPr>
              <a:t>la</a:t>
            </a:r>
            <a:r>
              <a:rPr lang="es-ES" sz="2900" spc="-140" dirty="0">
                <a:latin typeface="Tahoma"/>
                <a:cs typeface="Tahoma"/>
              </a:rPr>
              <a:t> </a:t>
            </a:r>
            <a:r>
              <a:rPr lang="es-ES" sz="2900" b="1" spc="45" dirty="0" err="1">
                <a:latin typeface="Tahoma"/>
                <a:cs typeface="Tahoma"/>
              </a:rPr>
              <a:t>co-costrucción</a:t>
            </a:r>
            <a:r>
              <a:rPr lang="es-ES" sz="2900" b="1" spc="-50" dirty="0">
                <a:latin typeface="Tahoma"/>
                <a:cs typeface="Tahoma"/>
              </a:rPr>
              <a:t> </a:t>
            </a:r>
            <a:r>
              <a:rPr lang="es-ES" sz="2900" spc="204" dirty="0">
                <a:latin typeface="Tahoma"/>
                <a:cs typeface="Tahoma"/>
              </a:rPr>
              <a:t>de </a:t>
            </a:r>
            <a:r>
              <a:rPr lang="es-ES" sz="2900" spc="125" dirty="0" smtClean="0">
                <a:latin typeface="Tahoma"/>
                <a:cs typeface="Tahoma"/>
              </a:rPr>
              <a:t>propuestas.</a:t>
            </a:r>
            <a:endParaRPr lang="ca-ES-valencia" sz="2900" b="1" spc="40" dirty="0" smtClean="0">
              <a:latin typeface="Tahoma"/>
              <a:cs typeface="Tahoma"/>
            </a:endParaRPr>
          </a:p>
          <a:p>
            <a:pPr marL="469900" indent="-4572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117600" algn="l"/>
              </a:tabLst>
            </a:pPr>
            <a:r>
              <a:rPr lang="es-ES" sz="2900" b="1" spc="50" dirty="0">
                <a:latin typeface="Tahoma"/>
                <a:cs typeface="Tahoma"/>
              </a:rPr>
              <a:t>Implementación</a:t>
            </a:r>
            <a:r>
              <a:rPr lang="es-ES" sz="2900" b="1" spc="-135" dirty="0">
                <a:latin typeface="Tahoma"/>
                <a:cs typeface="Tahoma"/>
              </a:rPr>
              <a:t> </a:t>
            </a:r>
            <a:r>
              <a:rPr lang="es-ES" sz="2900" spc="204" dirty="0">
                <a:latin typeface="Tahoma"/>
                <a:cs typeface="Tahoma"/>
              </a:rPr>
              <a:t>de</a:t>
            </a:r>
            <a:r>
              <a:rPr lang="es-ES" sz="2900" spc="-114" dirty="0">
                <a:latin typeface="Tahoma"/>
                <a:cs typeface="Tahoma"/>
              </a:rPr>
              <a:t> </a:t>
            </a:r>
            <a:r>
              <a:rPr lang="es-ES" sz="2900" spc="150" dirty="0">
                <a:latin typeface="Tahoma"/>
                <a:cs typeface="Tahoma"/>
              </a:rPr>
              <a:t>proyectos</a:t>
            </a:r>
            <a:r>
              <a:rPr lang="es-ES" sz="2900" spc="-120" dirty="0">
                <a:latin typeface="Tahoma"/>
                <a:cs typeface="Tahoma"/>
              </a:rPr>
              <a:t> </a:t>
            </a:r>
            <a:r>
              <a:rPr lang="es-ES" sz="2900" spc="130" dirty="0">
                <a:latin typeface="Tahoma"/>
                <a:cs typeface="Tahoma"/>
              </a:rPr>
              <a:t>conjuntos</a:t>
            </a:r>
            <a:r>
              <a:rPr lang="es-ES" sz="2900" spc="130" dirty="0" smtClean="0">
                <a:latin typeface="Tahoma"/>
                <a:cs typeface="Tahoma"/>
              </a:rPr>
              <a:t>.</a:t>
            </a:r>
          </a:p>
          <a:p>
            <a:pPr marL="469900" indent="-4572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117600" algn="l"/>
              </a:tabLst>
            </a:pPr>
            <a:r>
              <a:rPr lang="es-ES" sz="2900" b="1" spc="50" dirty="0">
                <a:latin typeface="Tahoma"/>
                <a:cs typeface="Tahoma"/>
              </a:rPr>
              <a:t>Evaluación</a:t>
            </a:r>
            <a:r>
              <a:rPr lang="es-ES" sz="2900" b="1" spc="-105" dirty="0">
                <a:latin typeface="Tahoma"/>
                <a:cs typeface="Tahoma"/>
              </a:rPr>
              <a:t> </a:t>
            </a:r>
            <a:r>
              <a:rPr lang="es-ES" sz="2900" b="1" spc="30" dirty="0">
                <a:latin typeface="Tahoma"/>
                <a:cs typeface="Tahoma"/>
              </a:rPr>
              <a:t>y</a:t>
            </a:r>
            <a:r>
              <a:rPr lang="es-ES" sz="2900" b="1" spc="-110" dirty="0">
                <a:latin typeface="Tahoma"/>
                <a:cs typeface="Tahoma"/>
              </a:rPr>
              <a:t> </a:t>
            </a:r>
            <a:r>
              <a:rPr lang="es-ES" sz="2900" b="1" spc="55" dirty="0">
                <a:latin typeface="Tahoma"/>
                <a:cs typeface="Tahoma"/>
              </a:rPr>
              <a:t>seguimiento</a:t>
            </a:r>
            <a:r>
              <a:rPr lang="es-ES" sz="2900" b="1" spc="-105" dirty="0">
                <a:latin typeface="Tahoma"/>
                <a:cs typeface="Tahoma"/>
              </a:rPr>
              <a:t> </a:t>
            </a:r>
            <a:r>
              <a:rPr lang="es-ES" sz="2900" spc="204" dirty="0">
                <a:latin typeface="Tahoma"/>
                <a:cs typeface="Tahoma"/>
              </a:rPr>
              <a:t>de</a:t>
            </a:r>
            <a:r>
              <a:rPr lang="es-ES" sz="2900" spc="-85" dirty="0">
                <a:latin typeface="Tahoma"/>
                <a:cs typeface="Tahoma"/>
              </a:rPr>
              <a:t> </a:t>
            </a:r>
            <a:r>
              <a:rPr lang="es-ES" sz="2900" spc="110" dirty="0">
                <a:latin typeface="Tahoma"/>
                <a:cs typeface="Tahoma"/>
              </a:rPr>
              <a:t>las</a:t>
            </a:r>
            <a:r>
              <a:rPr lang="es-ES" sz="2900" spc="-90" dirty="0">
                <a:latin typeface="Tahoma"/>
                <a:cs typeface="Tahoma"/>
              </a:rPr>
              <a:t> </a:t>
            </a:r>
            <a:r>
              <a:rPr lang="es-ES" sz="2900" spc="150" dirty="0">
                <a:latin typeface="Tahoma"/>
                <a:cs typeface="Tahoma"/>
              </a:rPr>
              <a:t>políticas</a:t>
            </a:r>
            <a:r>
              <a:rPr lang="es-ES" sz="2900" spc="-90" dirty="0">
                <a:latin typeface="Tahoma"/>
                <a:cs typeface="Tahoma"/>
              </a:rPr>
              <a:t> </a:t>
            </a:r>
            <a:r>
              <a:rPr lang="es-ES" sz="2900" spc="-90" dirty="0" smtClean="0">
                <a:latin typeface="Tahoma"/>
                <a:cs typeface="Tahoma"/>
              </a:rPr>
              <a:t>a</a:t>
            </a:r>
            <a:r>
              <a:rPr lang="es-ES" sz="2900" spc="150" dirty="0" smtClean="0">
                <a:latin typeface="Tahoma"/>
                <a:cs typeface="Tahoma"/>
              </a:rPr>
              <a:t>limentarias</a:t>
            </a:r>
            <a:r>
              <a:rPr lang="es-ES" sz="2900" spc="-90" dirty="0" smtClean="0">
                <a:latin typeface="Tahoma"/>
                <a:cs typeface="Tahoma"/>
              </a:rPr>
              <a:t> </a:t>
            </a:r>
            <a:r>
              <a:rPr lang="es-ES" sz="2900" spc="105" dirty="0">
                <a:latin typeface="Tahoma"/>
                <a:cs typeface="Tahoma"/>
              </a:rPr>
              <a:t>locales.</a:t>
            </a:r>
            <a:endParaRPr lang="es-ES" sz="2900" dirty="0">
              <a:latin typeface="Tahoma"/>
              <a:cs typeface="Tahoma"/>
            </a:endParaRPr>
          </a:p>
          <a:p>
            <a:pPr marL="12700">
              <a:tabLst>
                <a:tab pos="1117600" algn="l"/>
              </a:tabLst>
            </a:pPr>
            <a:endParaRPr lang="es-ES" sz="19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1117600" algn="l"/>
              </a:tabLst>
            </a:pPr>
            <a:endParaRPr lang="ca-ES-valencia" sz="1950" b="1" spc="4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1117600" algn="l"/>
              </a:tabLst>
            </a:pPr>
            <a:endParaRPr sz="19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Words>2030</Words>
  <Application>Microsoft Office PowerPoint</Application>
  <PresentationFormat>Personalizado</PresentationFormat>
  <Paragraphs>267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Office Theme</vt:lpstr>
      <vt:lpstr>Vincles entre Sobirania Alimentària i Dret a la Ciutat Observatori DESC – Barcelona, 13 de setembre de 2023</vt:lpstr>
      <vt:lpstr>TRANSICIÓN AGROECOLÓGICA Y SOBERANÍA ALIMENTARIA</vt:lpstr>
      <vt:lpstr>Vincles entre Sobirania Alimentària i Dret a la Ciutat Observatori DESC – Barcelona 13 de setembre de 2023</vt:lpstr>
      <vt:lpstr>Ámbito geográfico y social </vt:lpstr>
      <vt:lpstr>Presentación de PowerPoint</vt:lpstr>
      <vt:lpstr>AMENAZAS</vt:lpstr>
      <vt:lpstr>RETOS</vt:lpstr>
      <vt:lpstr>Qué es el CALM?</vt:lpstr>
      <vt:lpstr>Qué pretende el CALM?</vt:lpstr>
      <vt:lpstr>Origen y proceso de creación </vt:lpstr>
      <vt:lpstr>Origen y proceso de creación</vt:lpstr>
      <vt:lpstr>Origen y proceso de creación</vt:lpstr>
      <vt:lpstr>Composición del CALM</vt:lpstr>
      <vt:lpstr>Funcionamiento órganico del CALM</vt:lpstr>
      <vt:lpstr>Funcionamiento y estructrucación de contenidos</vt:lpstr>
      <vt:lpstr>Funcionamiento y estructrucación de contenidos</vt:lpstr>
      <vt:lpstr>ESTRATEGIA AGROALIMENTARIA VLC2025 Una mirada amplia e integral de la alimentación...</vt:lpstr>
      <vt:lpstr>Presentación de PowerPoint</vt:lpstr>
      <vt:lpstr>Espació de referencia local en materia de políticas alimentarias sostenibles</vt:lpstr>
      <vt:lpstr>Principales retos y aprendizajes</vt:lpstr>
      <vt:lpstr>Principales líneas de trabajo y resultados del CALM</vt:lpstr>
      <vt:lpstr>Principales líneas de trabajo y resultados del CALM</vt:lpstr>
      <vt:lpstr>Principales líneas de trabajo y resultados del CALM</vt:lpstr>
      <vt:lpstr>Principales líneas de trabajo y resultados del CALM</vt:lpstr>
      <vt:lpstr>Principales líneas de trabajo y resultados del CALM</vt:lpstr>
      <vt:lpstr>Principales líneas de trabajo y resultados del CALM</vt:lpstr>
      <vt:lpstr>Proyectos “cocinados" en el CALM recientemente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Consell Alimentari de València</dc:title>
  <dc:creator>Pedro Lloret</dc:creator>
  <cp:keywords>DAFNmy_4diE,BAELCigfx60</cp:keywords>
  <cp:lastModifiedBy>Josep Manuel Perez Sanchez</cp:lastModifiedBy>
  <cp:revision>76</cp:revision>
  <dcterms:created xsi:type="dcterms:W3CDTF">2023-07-19T08:40:30Z</dcterms:created>
  <dcterms:modified xsi:type="dcterms:W3CDTF">2023-08-28T07:43:13Z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2022-09-29T00:00:00Z</vt:filetime>
  </property>
  <property fmtid="{D5CDD505-2E9C-101B-9397-08002B2CF9AE}" pid="3" name="Creator">
    <vt:lpwstr>Canva</vt:lpwstr>
  </property>
  <property fmtid="{D5CDD505-2E9C-101B-9397-08002B2CF9AE}" pid="4" name="LastSaved">
    <vt:filetime>2023-07-19T00:00:00Z</vt:filetime>
  </property>
</Properties>
</file>